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sldIdLst>
    <p:sldId id="256" r:id="rId2"/>
    <p:sldId id="606" r:id="rId3"/>
    <p:sldId id="277" r:id="rId4"/>
    <p:sldId id="267" r:id="rId5"/>
    <p:sldId id="271" r:id="rId6"/>
    <p:sldId id="275" r:id="rId7"/>
    <p:sldId id="262" r:id="rId8"/>
    <p:sldId id="264" r:id="rId9"/>
    <p:sldId id="265" r:id="rId10"/>
    <p:sldId id="266" r:id="rId11"/>
    <p:sldId id="258" r:id="rId12"/>
    <p:sldId id="272" r:id="rId13"/>
    <p:sldId id="299" r:id="rId14"/>
    <p:sldId id="451" r:id="rId15"/>
    <p:sldId id="425" r:id="rId16"/>
    <p:sldId id="426" r:id="rId17"/>
    <p:sldId id="427" r:id="rId18"/>
    <p:sldId id="428" r:id="rId19"/>
    <p:sldId id="429" r:id="rId20"/>
    <p:sldId id="430" r:id="rId21"/>
    <p:sldId id="431" r:id="rId22"/>
    <p:sldId id="432" r:id="rId23"/>
    <p:sldId id="433" r:id="rId24"/>
    <p:sldId id="434" r:id="rId25"/>
    <p:sldId id="435" r:id="rId26"/>
    <p:sldId id="436" r:id="rId27"/>
    <p:sldId id="438" r:id="rId28"/>
    <p:sldId id="439" r:id="rId29"/>
    <p:sldId id="440" r:id="rId30"/>
    <p:sldId id="441" r:id="rId31"/>
    <p:sldId id="443" r:id="rId32"/>
    <p:sldId id="442" r:id="rId33"/>
    <p:sldId id="449" r:id="rId34"/>
    <p:sldId id="450" r:id="rId35"/>
    <p:sldId id="452" r:id="rId36"/>
    <p:sldId id="453" r:id="rId37"/>
    <p:sldId id="454" r:id="rId38"/>
    <p:sldId id="455" r:id="rId39"/>
    <p:sldId id="456" r:id="rId40"/>
    <p:sldId id="599" r:id="rId41"/>
    <p:sldId id="600" r:id="rId42"/>
    <p:sldId id="601" r:id="rId43"/>
    <p:sldId id="292" r:id="rId44"/>
    <p:sldId id="602" r:id="rId45"/>
    <p:sldId id="482" r:id="rId46"/>
    <p:sldId id="523" r:id="rId47"/>
    <p:sldId id="543" r:id="rId48"/>
    <p:sldId id="563" r:id="rId49"/>
    <p:sldId id="607" r:id="rId50"/>
    <p:sldId id="608" r:id="rId51"/>
    <p:sldId id="298" r:id="rId52"/>
    <p:sldId id="60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929B0E-5699-4D53-9A4D-E121FC337C27}" v="2" dt="2022-06-17T18:30:12.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6"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 sashi" userId="f69a1f667a9ee2c2" providerId="LiveId" clId="{78929B0E-5699-4D53-9A4D-E121FC337C27}"/>
    <pc:docChg chg="modSld">
      <pc:chgData name="n sashi" userId="f69a1f667a9ee2c2" providerId="LiveId" clId="{78929B0E-5699-4D53-9A4D-E121FC337C27}" dt="2022-06-17T18:30:12.207" v="1" actId="20577"/>
      <pc:docMkLst>
        <pc:docMk/>
      </pc:docMkLst>
      <pc:sldChg chg="modSp">
        <pc:chgData name="n sashi" userId="f69a1f667a9ee2c2" providerId="LiveId" clId="{78929B0E-5699-4D53-9A4D-E121FC337C27}" dt="2022-06-17T18:30:12.207" v="1" actId="20577"/>
        <pc:sldMkLst>
          <pc:docMk/>
          <pc:sldMk cId="2788604134" sldId="256"/>
        </pc:sldMkLst>
        <pc:spChg chg="mod">
          <ac:chgData name="n sashi" userId="f69a1f667a9ee2c2" providerId="LiveId" clId="{78929B0E-5699-4D53-9A4D-E121FC337C27}" dt="2022-06-17T18:30:12.207" v="1" actId="20577"/>
          <ac:spMkLst>
            <pc:docMk/>
            <pc:sldMk cId="2788604134" sldId="256"/>
            <ac:spMk id="3" creationId="{970EC772-558C-4AC2-A32A-8462A428262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a:pPr>
            <a:r>
              <a:rPr lang="en-US" sz="1200" dirty="0"/>
              <a:t>Jodakurali Monthly GWL below ground level in m (2017-2021)</a:t>
            </a:r>
          </a:p>
        </c:rich>
      </c:tx>
      <c:overlay val="0"/>
      <c:spPr>
        <a:noFill/>
        <a:ln>
          <a:noFill/>
        </a:ln>
        <a:effectLst/>
      </c:spPr>
    </c:title>
    <c:autoTitleDeleted val="0"/>
    <c:plotArea>
      <c:layout/>
      <c:barChart>
        <c:barDir val="col"/>
        <c:grouping val="clustered"/>
        <c:varyColors val="0"/>
        <c:ser>
          <c:idx val="0"/>
          <c:order val="0"/>
          <c:spPr>
            <a:solidFill>
              <a:schemeClr val="accent6"/>
            </a:solidFill>
            <a:ln>
              <a:noFill/>
            </a:ln>
            <a:effectLst/>
          </c:spPr>
          <c:invertIfNegative val="0"/>
          <c:dPt>
            <c:idx val="12"/>
            <c:invertIfNegative val="0"/>
            <c:bubble3D val="0"/>
            <c:spPr>
              <a:solidFill>
                <a:schemeClr val="accent1"/>
              </a:solidFill>
              <a:ln>
                <a:noFill/>
              </a:ln>
              <a:effectLst/>
            </c:spPr>
            <c:extLst>
              <c:ext xmlns:c16="http://schemas.microsoft.com/office/drawing/2014/chart" uri="{C3380CC4-5D6E-409C-BE32-E72D297353CC}">
                <c16:uniqueId val="{00000001-7831-494E-B6B2-CB043B836ADB}"/>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3-7831-494E-B6B2-CB043B836ADB}"/>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5-7831-494E-B6B2-CB043B836ADB}"/>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07-7831-494E-B6B2-CB043B836ADB}"/>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09-7831-494E-B6B2-CB043B836ADB}"/>
              </c:ext>
            </c:extLst>
          </c:dPt>
          <c:dPt>
            <c:idx val="17"/>
            <c:invertIfNegative val="0"/>
            <c:bubble3D val="0"/>
            <c:spPr>
              <a:solidFill>
                <a:schemeClr val="accent1"/>
              </a:solidFill>
              <a:ln>
                <a:noFill/>
              </a:ln>
              <a:effectLst/>
            </c:spPr>
            <c:extLst>
              <c:ext xmlns:c16="http://schemas.microsoft.com/office/drawing/2014/chart" uri="{C3380CC4-5D6E-409C-BE32-E72D297353CC}">
                <c16:uniqueId val="{0000000B-7831-494E-B6B2-CB043B836ADB}"/>
              </c:ext>
            </c:extLst>
          </c:dPt>
          <c:dPt>
            <c:idx val="18"/>
            <c:invertIfNegative val="0"/>
            <c:bubble3D val="0"/>
            <c:spPr>
              <a:solidFill>
                <a:schemeClr val="accent1"/>
              </a:solidFill>
              <a:ln>
                <a:noFill/>
              </a:ln>
              <a:effectLst/>
            </c:spPr>
            <c:extLst>
              <c:ext xmlns:c16="http://schemas.microsoft.com/office/drawing/2014/chart" uri="{C3380CC4-5D6E-409C-BE32-E72D297353CC}">
                <c16:uniqueId val="{0000000D-7831-494E-B6B2-CB043B836ADB}"/>
              </c:ext>
            </c:extLst>
          </c:dPt>
          <c:dPt>
            <c:idx val="19"/>
            <c:invertIfNegative val="0"/>
            <c:bubble3D val="0"/>
            <c:spPr>
              <a:solidFill>
                <a:schemeClr val="accent1"/>
              </a:solidFill>
              <a:ln>
                <a:noFill/>
              </a:ln>
              <a:effectLst/>
            </c:spPr>
            <c:extLst>
              <c:ext xmlns:c16="http://schemas.microsoft.com/office/drawing/2014/chart" uri="{C3380CC4-5D6E-409C-BE32-E72D297353CC}">
                <c16:uniqueId val="{0000000F-7831-494E-B6B2-CB043B836ADB}"/>
              </c:ext>
            </c:extLst>
          </c:dPt>
          <c:dPt>
            <c:idx val="20"/>
            <c:invertIfNegative val="0"/>
            <c:bubble3D val="0"/>
            <c:spPr>
              <a:solidFill>
                <a:schemeClr val="accent1"/>
              </a:solidFill>
              <a:ln>
                <a:noFill/>
              </a:ln>
              <a:effectLst/>
            </c:spPr>
            <c:extLst>
              <c:ext xmlns:c16="http://schemas.microsoft.com/office/drawing/2014/chart" uri="{C3380CC4-5D6E-409C-BE32-E72D297353CC}">
                <c16:uniqueId val="{00000011-7831-494E-B6B2-CB043B836ADB}"/>
              </c:ext>
            </c:extLst>
          </c:dPt>
          <c:dPt>
            <c:idx val="21"/>
            <c:invertIfNegative val="0"/>
            <c:bubble3D val="0"/>
            <c:spPr>
              <a:solidFill>
                <a:schemeClr val="accent1"/>
              </a:solidFill>
              <a:ln>
                <a:noFill/>
              </a:ln>
              <a:effectLst/>
            </c:spPr>
            <c:extLst>
              <c:ext xmlns:c16="http://schemas.microsoft.com/office/drawing/2014/chart" uri="{C3380CC4-5D6E-409C-BE32-E72D297353CC}">
                <c16:uniqueId val="{00000013-7831-494E-B6B2-CB043B836ADB}"/>
              </c:ext>
            </c:extLst>
          </c:dPt>
          <c:dPt>
            <c:idx val="22"/>
            <c:invertIfNegative val="0"/>
            <c:bubble3D val="0"/>
            <c:spPr>
              <a:solidFill>
                <a:schemeClr val="accent1"/>
              </a:solidFill>
              <a:ln>
                <a:noFill/>
              </a:ln>
              <a:effectLst/>
            </c:spPr>
            <c:extLst>
              <c:ext xmlns:c16="http://schemas.microsoft.com/office/drawing/2014/chart" uri="{C3380CC4-5D6E-409C-BE32-E72D297353CC}">
                <c16:uniqueId val="{00000015-7831-494E-B6B2-CB043B836ADB}"/>
              </c:ext>
            </c:extLst>
          </c:dPt>
          <c:dPt>
            <c:idx val="23"/>
            <c:invertIfNegative val="0"/>
            <c:bubble3D val="0"/>
            <c:spPr>
              <a:solidFill>
                <a:schemeClr val="accent1"/>
              </a:solidFill>
              <a:ln>
                <a:noFill/>
              </a:ln>
              <a:effectLst/>
            </c:spPr>
            <c:extLst>
              <c:ext xmlns:c16="http://schemas.microsoft.com/office/drawing/2014/chart" uri="{C3380CC4-5D6E-409C-BE32-E72D297353CC}">
                <c16:uniqueId val="{00000017-7831-494E-B6B2-CB043B836ADB}"/>
              </c:ext>
            </c:extLst>
          </c:dPt>
          <c:dPt>
            <c:idx val="24"/>
            <c:invertIfNegative val="0"/>
            <c:bubble3D val="0"/>
            <c:spPr>
              <a:solidFill>
                <a:schemeClr val="accent3"/>
              </a:solidFill>
              <a:ln>
                <a:noFill/>
              </a:ln>
              <a:effectLst/>
            </c:spPr>
            <c:extLst>
              <c:ext xmlns:c16="http://schemas.microsoft.com/office/drawing/2014/chart" uri="{C3380CC4-5D6E-409C-BE32-E72D297353CC}">
                <c16:uniqueId val="{00000019-7831-494E-B6B2-CB043B836ADB}"/>
              </c:ext>
            </c:extLst>
          </c:dPt>
          <c:dPt>
            <c:idx val="25"/>
            <c:invertIfNegative val="0"/>
            <c:bubble3D val="0"/>
            <c:spPr>
              <a:solidFill>
                <a:schemeClr val="accent3"/>
              </a:solidFill>
              <a:ln>
                <a:noFill/>
              </a:ln>
              <a:effectLst/>
            </c:spPr>
            <c:extLst>
              <c:ext xmlns:c16="http://schemas.microsoft.com/office/drawing/2014/chart" uri="{C3380CC4-5D6E-409C-BE32-E72D297353CC}">
                <c16:uniqueId val="{0000001B-7831-494E-B6B2-CB043B836ADB}"/>
              </c:ext>
            </c:extLst>
          </c:dPt>
          <c:dPt>
            <c:idx val="26"/>
            <c:invertIfNegative val="0"/>
            <c:bubble3D val="0"/>
            <c:spPr>
              <a:solidFill>
                <a:schemeClr val="accent3"/>
              </a:solidFill>
              <a:ln>
                <a:noFill/>
              </a:ln>
              <a:effectLst/>
            </c:spPr>
            <c:extLst>
              <c:ext xmlns:c16="http://schemas.microsoft.com/office/drawing/2014/chart" uri="{C3380CC4-5D6E-409C-BE32-E72D297353CC}">
                <c16:uniqueId val="{0000001D-7831-494E-B6B2-CB043B836ADB}"/>
              </c:ext>
            </c:extLst>
          </c:dPt>
          <c:dPt>
            <c:idx val="27"/>
            <c:invertIfNegative val="0"/>
            <c:bubble3D val="0"/>
            <c:spPr>
              <a:solidFill>
                <a:schemeClr val="accent3"/>
              </a:solidFill>
              <a:ln>
                <a:noFill/>
              </a:ln>
              <a:effectLst/>
            </c:spPr>
            <c:extLst>
              <c:ext xmlns:c16="http://schemas.microsoft.com/office/drawing/2014/chart" uri="{C3380CC4-5D6E-409C-BE32-E72D297353CC}">
                <c16:uniqueId val="{0000001F-7831-494E-B6B2-CB043B836ADB}"/>
              </c:ext>
            </c:extLst>
          </c:dPt>
          <c:dPt>
            <c:idx val="28"/>
            <c:invertIfNegative val="0"/>
            <c:bubble3D val="0"/>
            <c:spPr>
              <a:solidFill>
                <a:schemeClr val="accent3"/>
              </a:solidFill>
              <a:ln>
                <a:noFill/>
              </a:ln>
              <a:effectLst/>
            </c:spPr>
            <c:extLst>
              <c:ext xmlns:c16="http://schemas.microsoft.com/office/drawing/2014/chart" uri="{C3380CC4-5D6E-409C-BE32-E72D297353CC}">
                <c16:uniqueId val="{00000021-7831-494E-B6B2-CB043B836ADB}"/>
              </c:ext>
            </c:extLst>
          </c:dPt>
          <c:dPt>
            <c:idx val="29"/>
            <c:invertIfNegative val="0"/>
            <c:bubble3D val="0"/>
            <c:spPr>
              <a:solidFill>
                <a:schemeClr val="accent3"/>
              </a:solidFill>
              <a:ln>
                <a:noFill/>
              </a:ln>
              <a:effectLst/>
            </c:spPr>
            <c:extLst>
              <c:ext xmlns:c16="http://schemas.microsoft.com/office/drawing/2014/chart" uri="{C3380CC4-5D6E-409C-BE32-E72D297353CC}">
                <c16:uniqueId val="{00000023-7831-494E-B6B2-CB043B836ADB}"/>
              </c:ext>
            </c:extLst>
          </c:dPt>
          <c:dPt>
            <c:idx val="30"/>
            <c:invertIfNegative val="0"/>
            <c:bubble3D val="0"/>
            <c:spPr>
              <a:solidFill>
                <a:schemeClr val="accent3"/>
              </a:solidFill>
              <a:ln>
                <a:noFill/>
              </a:ln>
              <a:effectLst/>
            </c:spPr>
            <c:extLst>
              <c:ext xmlns:c16="http://schemas.microsoft.com/office/drawing/2014/chart" uri="{C3380CC4-5D6E-409C-BE32-E72D297353CC}">
                <c16:uniqueId val="{00000025-7831-494E-B6B2-CB043B836ADB}"/>
              </c:ext>
            </c:extLst>
          </c:dPt>
          <c:dPt>
            <c:idx val="31"/>
            <c:invertIfNegative val="0"/>
            <c:bubble3D val="0"/>
            <c:spPr>
              <a:solidFill>
                <a:schemeClr val="accent3"/>
              </a:solidFill>
              <a:ln>
                <a:noFill/>
              </a:ln>
              <a:effectLst/>
            </c:spPr>
            <c:extLst>
              <c:ext xmlns:c16="http://schemas.microsoft.com/office/drawing/2014/chart" uri="{C3380CC4-5D6E-409C-BE32-E72D297353CC}">
                <c16:uniqueId val="{00000027-7831-494E-B6B2-CB043B836ADB}"/>
              </c:ext>
            </c:extLst>
          </c:dPt>
          <c:dPt>
            <c:idx val="32"/>
            <c:invertIfNegative val="0"/>
            <c:bubble3D val="0"/>
            <c:spPr>
              <a:solidFill>
                <a:schemeClr val="accent3"/>
              </a:solidFill>
              <a:ln>
                <a:noFill/>
              </a:ln>
              <a:effectLst/>
            </c:spPr>
            <c:extLst>
              <c:ext xmlns:c16="http://schemas.microsoft.com/office/drawing/2014/chart" uri="{C3380CC4-5D6E-409C-BE32-E72D297353CC}">
                <c16:uniqueId val="{00000029-7831-494E-B6B2-CB043B836ADB}"/>
              </c:ext>
            </c:extLst>
          </c:dPt>
          <c:dPt>
            <c:idx val="33"/>
            <c:invertIfNegative val="0"/>
            <c:bubble3D val="0"/>
            <c:spPr>
              <a:solidFill>
                <a:schemeClr val="accent3"/>
              </a:solidFill>
              <a:ln>
                <a:noFill/>
              </a:ln>
              <a:effectLst/>
            </c:spPr>
            <c:extLst>
              <c:ext xmlns:c16="http://schemas.microsoft.com/office/drawing/2014/chart" uri="{C3380CC4-5D6E-409C-BE32-E72D297353CC}">
                <c16:uniqueId val="{0000002B-7831-494E-B6B2-CB043B836ADB}"/>
              </c:ext>
            </c:extLst>
          </c:dPt>
          <c:dPt>
            <c:idx val="34"/>
            <c:invertIfNegative val="0"/>
            <c:bubble3D val="0"/>
            <c:spPr>
              <a:solidFill>
                <a:schemeClr val="accent3"/>
              </a:solidFill>
              <a:ln>
                <a:noFill/>
              </a:ln>
              <a:effectLst/>
            </c:spPr>
            <c:extLst>
              <c:ext xmlns:c16="http://schemas.microsoft.com/office/drawing/2014/chart" uri="{C3380CC4-5D6E-409C-BE32-E72D297353CC}">
                <c16:uniqueId val="{0000002D-7831-494E-B6B2-CB043B836ADB}"/>
              </c:ext>
            </c:extLst>
          </c:dPt>
          <c:dPt>
            <c:idx val="36"/>
            <c:invertIfNegative val="0"/>
            <c:bubble3D val="0"/>
            <c:spPr>
              <a:solidFill>
                <a:srgbClr val="7030A0"/>
              </a:solidFill>
              <a:ln>
                <a:noFill/>
              </a:ln>
              <a:effectLst/>
            </c:spPr>
            <c:extLst>
              <c:ext xmlns:c16="http://schemas.microsoft.com/office/drawing/2014/chart" uri="{C3380CC4-5D6E-409C-BE32-E72D297353CC}">
                <c16:uniqueId val="{0000002F-7831-494E-B6B2-CB043B836ADB}"/>
              </c:ext>
            </c:extLst>
          </c:dPt>
          <c:dPt>
            <c:idx val="37"/>
            <c:invertIfNegative val="0"/>
            <c:bubble3D val="0"/>
            <c:spPr>
              <a:solidFill>
                <a:srgbClr val="7030A0"/>
              </a:solidFill>
              <a:ln>
                <a:noFill/>
              </a:ln>
              <a:effectLst/>
            </c:spPr>
            <c:extLst>
              <c:ext xmlns:c16="http://schemas.microsoft.com/office/drawing/2014/chart" uri="{C3380CC4-5D6E-409C-BE32-E72D297353CC}">
                <c16:uniqueId val="{00000031-7831-494E-B6B2-CB043B836ADB}"/>
              </c:ext>
            </c:extLst>
          </c:dPt>
          <c:dPt>
            <c:idx val="38"/>
            <c:invertIfNegative val="0"/>
            <c:bubble3D val="0"/>
            <c:spPr>
              <a:solidFill>
                <a:srgbClr val="7030A0"/>
              </a:solidFill>
              <a:ln>
                <a:noFill/>
              </a:ln>
              <a:effectLst/>
            </c:spPr>
            <c:extLst>
              <c:ext xmlns:c16="http://schemas.microsoft.com/office/drawing/2014/chart" uri="{C3380CC4-5D6E-409C-BE32-E72D297353CC}">
                <c16:uniqueId val="{00000033-7831-494E-B6B2-CB043B836ADB}"/>
              </c:ext>
            </c:extLst>
          </c:dPt>
          <c:dPt>
            <c:idx val="39"/>
            <c:invertIfNegative val="0"/>
            <c:bubble3D val="0"/>
            <c:spPr>
              <a:solidFill>
                <a:srgbClr val="7030A0"/>
              </a:solidFill>
              <a:ln>
                <a:noFill/>
              </a:ln>
              <a:effectLst/>
            </c:spPr>
            <c:extLst>
              <c:ext xmlns:c16="http://schemas.microsoft.com/office/drawing/2014/chart" uri="{C3380CC4-5D6E-409C-BE32-E72D297353CC}">
                <c16:uniqueId val="{00000035-7831-494E-B6B2-CB043B836ADB}"/>
              </c:ext>
            </c:extLst>
          </c:dPt>
          <c:dPt>
            <c:idx val="40"/>
            <c:invertIfNegative val="0"/>
            <c:bubble3D val="0"/>
            <c:spPr>
              <a:solidFill>
                <a:srgbClr val="7030A0"/>
              </a:solidFill>
              <a:ln>
                <a:noFill/>
              </a:ln>
              <a:effectLst/>
            </c:spPr>
            <c:extLst>
              <c:ext xmlns:c16="http://schemas.microsoft.com/office/drawing/2014/chart" uri="{C3380CC4-5D6E-409C-BE32-E72D297353CC}">
                <c16:uniqueId val="{00000037-7831-494E-B6B2-CB043B836ADB}"/>
              </c:ext>
            </c:extLst>
          </c:dPt>
          <c:dPt>
            <c:idx val="41"/>
            <c:invertIfNegative val="0"/>
            <c:bubble3D val="0"/>
            <c:spPr>
              <a:solidFill>
                <a:srgbClr val="7030A0"/>
              </a:solidFill>
              <a:ln>
                <a:noFill/>
              </a:ln>
              <a:effectLst/>
            </c:spPr>
            <c:extLst>
              <c:ext xmlns:c16="http://schemas.microsoft.com/office/drawing/2014/chart" uri="{C3380CC4-5D6E-409C-BE32-E72D297353CC}">
                <c16:uniqueId val="{00000039-7831-494E-B6B2-CB043B836ADB}"/>
              </c:ext>
            </c:extLst>
          </c:dPt>
          <c:dPt>
            <c:idx val="42"/>
            <c:invertIfNegative val="0"/>
            <c:bubble3D val="0"/>
            <c:spPr>
              <a:solidFill>
                <a:srgbClr val="7030A0"/>
              </a:solidFill>
              <a:ln>
                <a:noFill/>
              </a:ln>
              <a:effectLst/>
            </c:spPr>
            <c:extLst>
              <c:ext xmlns:c16="http://schemas.microsoft.com/office/drawing/2014/chart" uri="{C3380CC4-5D6E-409C-BE32-E72D297353CC}">
                <c16:uniqueId val="{0000003B-7831-494E-B6B2-CB043B836ADB}"/>
              </c:ext>
            </c:extLst>
          </c:dPt>
          <c:dPt>
            <c:idx val="43"/>
            <c:invertIfNegative val="0"/>
            <c:bubble3D val="0"/>
            <c:spPr>
              <a:solidFill>
                <a:srgbClr val="7030A0"/>
              </a:solidFill>
              <a:ln>
                <a:noFill/>
              </a:ln>
              <a:effectLst/>
            </c:spPr>
            <c:extLst>
              <c:ext xmlns:c16="http://schemas.microsoft.com/office/drawing/2014/chart" uri="{C3380CC4-5D6E-409C-BE32-E72D297353CC}">
                <c16:uniqueId val="{0000003D-7831-494E-B6B2-CB043B836ADB}"/>
              </c:ext>
            </c:extLst>
          </c:dPt>
          <c:dPt>
            <c:idx val="44"/>
            <c:invertIfNegative val="0"/>
            <c:bubble3D val="0"/>
            <c:spPr>
              <a:solidFill>
                <a:srgbClr val="7030A0"/>
              </a:solidFill>
              <a:ln>
                <a:noFill/>
              </a:ln>
              <a:effectLst/>
            </c:spPr>
            <c:extLst>
              <c:ext xmlns:c16="http://schemas.microsoft.com/office/drawing/2014/chart" uri="{C3380CC4-5D6E-409C-BE32-E72D297353CC}">
                <c16:uniqueId val="{0000003F-7831-494E-B6B2-CB043B836ADB}"/>
              </c:ext>
            </c:extLst>
          </c:dPt>
          <c:dPt>
            <c:idx val="45"/>
            <c:invertIfNegative val="0"/>
            <c:bubble3D val="0"/>
            <c:spPr>
              <a:solidFill>
                <a:srgbClr val="7030A0"/>
              </a:solidFill>
              <a:ln>
                <a:noFill/>
              </a:ln>
              <a:effectLst/>
            </c:spPr>
            <c:extLst>
              <c:ext xmlns:c16="http://schemas.microsoft.com/office/drawing/2014/chart" uri="{C3380CC4-5D6E-409C-BE32-E72D297353CC}">
                <c16:uniqueId val="{00000041-7831-494E-B6B2-CB043B836ADB}"/>
              </c:ext>
            </c:extLst>
          </c:dPt>
          <c:dPt>
            <c:idx val="46"/>
            <c:invertIfNegative val="0"/>
            <c:bubble3D val="0"/>
            <c:spPr>
              <a:solidFill>
                <a:srgbClr val="7030A0"/>
              </a:solidFill>
              <a:ln>
                <a:noFill/>
              </a:ln>
              <a:effectLst/>
            </c:spPr>
            <c:extLst>
              <c:ext xmlns:c16="http://schemas.microsoft.com/office/drawing/2014/chart" uri="{C3380CC4-5D6E-409C-BE32-E72D297353CC}">
                <c16:uniqueId val="{00000043-7831-494E-B6B2-CB043B836ADB}"/>
              </c:ext>
            </c:extLst>
          </c:dPt>
          <c:dPt>
            <c:idx val="47"/>
            <c:invertIfNegative val="0"/>
            <c:bubble3D val="0"/>
            <c:spPr>
              <a:solidFill>
                <a:srgbClr val="7030A0"/>
              </a:solidFill>
              <a:ln>
                <a:noFill/>
              </a:ln>
              <a:effectLst/>
            </c:spPr>
            <c:extLst>
              <c:ext xmlns:c16="http://schemas.microsoft.com/office/drawing/2014/chart" uri="{C3380CC4-5D6E-409C-BE32-E72D297353CC}">
                <c16:uniqueId val="{00000045-7831-494E-B6B2-CB043B836ADB}"/>
              </c:ext>
            </c:extLst>
          </c:dPt>
          <c:dPt>
            <c:idx val="48"/>
            <c:invertIfNegative val="0"/>
            <c:bubble3D val="0"/>
            <c:spPr>
              <a:solidFill>
                <a:schemeClr val="accent2"/>
              </a:solidFill>
              <a:ln>
                <a:noFill/>
              </a:ln>
              <a:effectLst/>
            </c:spPr>
            <c:extLst>
              <c:ext xmlns:c16="http://schemas.microsoft.com/office/drawing/2014/chart" uri="{C3380CC4-5D6E-409C-BE32-E72D297353CC}">
                <c16:uniqueId val="{00000047-7831-494E-B6B2-CB043B836ADB}"/>
              </c:ext>
            </c:extLst>
          </c:dPt>
          <c:dPt>
            <c:idx val="49"/>
            <c:invertIfNegative val="0"/>
            <c:bubble3D val="0"/>
            <c:spPr>
              <a:solidFill>
                <a:schemeClr val="accent2"/>
              </a:solidFill>
              <a:ln>
                <a:noFill/>
              </a:ln>
              <a:effectLst/>
            </c:spPr>
            <c:extLst>
              <c:ext xmlns:c16="http://schemas.microsoft.com/office/drawing/2014/chart" uri="{C3380CC4-5D6E-409C-BE32-E72D297353CC}">
                <c16:uniqueId val="{00000049-7831-494E-B6B2-CB043B836ADB}"/>
              </c:ext>
            </c:extLst>
          </c:dPt>
          <c:dPt>
            <c:idx val="50"/>
            <c:invertIfNegative val="0"/>
            <c:bubble3D val="0"/>
            <c:spPr>
              <a:solidFill>
                <a:schemeClr val="accent2"/>
              </a:solidFill>
              <a:ln>
                <a:noFill/>
              </a:ln>
              <a:effectLst/>
            </c:spPr>
            <c:extLst>
              <c:ext xmlns:c16="http://schemas.microsoft.com/office/drawing/2014/chart" uri="{C3380CC4-5D6E-409C-BE32-E72D297353CC}">
                <c16:uniqueId val="{0000004B-7831-494E-B6B2-CB043B836ADB}"/>
              </c:ext>
            </c:extLst>
          </c:dPt>
          <c:dPt>
            <c:idx val="51"/>
            <c:invertIfNegative val="0"/>
            <c:bubble3D val="0"/>
            <c:spPr>
              <a:solidFill>
                <a:schemeClr val="accent2"/>
              </a:solidFill>
              <a:ln>
                <a:noFill/>
              </a:ln>
              <a:effectLst/>
            </c:spPr>
            <c:extLst>
              <c:ext xmlns:c16="http://schemas.microsoft.com/office/drawing/2014/chart" uri="{C3380CC4-5D6E-409C-BE32-E72D297353CC}">
                <c16:uniqueId val="{0000004D-7831-494E-B6B2-CB043B836ADB}"/>
              </c:ext>
            </c:extLst>
          </c:dPt>
          <c:dPt>
            <c:idx val="52"/>
            <c:invertIfNegative val="0"/>
            <c:bubble3D val="0"/>
            <c:spPr>
              <a:solidFill>
                <a:schemeClr val="accent2"/>
              </a:solidFill>
              <a:ln>
                <a:noFill/>
              </a:ln>
              <a:effectLst/>
            </c:spPr>
            <c:extLst>
              <c:ext xmlns:c16="http://schemas.microsoft.com/office/drawing/2014/chart" uri="{C3380CC4-5D6E-409C-BE32-E72D297353CC}">
                <c16:uniqueId val="{0000004F-7831-494E-B6B2-CB043B836ADB}"/>
              </c:ext>
            </c:extLst>
          </c:dPt>
          <c:dPt>
            <c:idx val="53"/>
            <c:invertIfNegative val="0"/>
            <c:bubble3D val="0"/>
            <c:spPr>
              <a:solidFill>
                <a:schemeClr val="accent2"/>
              </a:solidFill>
              <a:ln>
                <a:noFill/>
              </a:ln>
              <a:effectLst/>
            </c:spPr>
            <c:extLst>
              <c:ext xmlns:c16="http://schemas.microsoft.com/office/drawing/2014/chart" uri="{C3380CC4-5D6E-409C-BE32-E72D297353CC}">
                <c16:uniqueId val="{00000051-7831-494E-B6B2-CB043B836ADB}"/>
              </c:ext>
            </c:extLst>
          </c:dPt>
          <c:dPt>
            <c:idx val="54"/>
            <c:invertIfNegative val="0"/>
            <c:bubble3D val="0"/>
            <c:spPr>
              <a:solidFill>
                <a:schemeClr val="accent2"/>
              </a:solidFill>
              <a:ln>
                <a:noFill/>
              </a:ln>
              <a:effectLst/>
            </c:spPr>
            <c:extLst>
              <c:ext xmlns:c16="http://schemas.microsoft.com/office/drawing/2014/chart" uri="{C3380CC4-5D6E-409C-BE32-E72D297353CC}">
                <c16:uniqueId val="{00000053-7831-494E-B6B2-CB043B836ADB}"/>
              </c:ext>
            </c:extLst>
          </c:dPt>
          <c:dPt>
            <c:idx val="55"/>
            <c:invertIfNegative val="0"/>
            <c:bubble3D val="0"/>
            <c:spPr>
              <a:solidFill>
                <a:schemeClr val="accent2"/>
              </a:solidFill>
              <a:ln>
                <a:noFill/>
              </a:ln>
              <a:effectLst/>
            </c:spPr>
            <c:extLst>
              <c:ext xmlns:c16="http://schemas.microsoft.com/office/drawing/2014/chart" uri="{C3380CC4-5D6E-409C-BE32-E72D297353CC}">
                <c16:uniqueId val="{00000055-7831-494E-B6B2-CB043B836ADB}"/>
              </c:ext>
            </c:extLst>
          </c:dPt>
          <c:dPt>
            <c:idx val="56"/>
            <c:invertIfNegative val="0"/>
            <c:bubble3D val="0"/>
            <c:spPr>
              <a:solidFill>
                <a:schemeClr val="accent2"/>
              </a:solidFill>
              <a:ln>
                <a:noFill/>
              </a:ln>
              <a:effectLst/>
            </c:spPr>
            <c:extLst>
              <c:ext xmlns:c16="http://schemas.microsoft.com/office/drawing/2014/chart" uri="{C3380CC4-5D6E-409C-BE32-E72D297353CC}">
                <c16:uniqueId val="{00000057-7831-494E-B6B2-CB043B836ADB}"/>
              </c:ext>
            </c:extLst>
          </c:dPt>
          <c:dPt>
            <c:idx val="57"/>
            <c:invertIfNegative val="0"/>
            <c:bubble3D val="0"/>
            <c:spPr>
              <a:solidFill>
                <a:schemeClr val="accent2"/>
              </a:solidFill>
              <a:ln>
                <a:noFill/>
              </a:ln>
              <a:effectLst/>
            </c:spPr>
            <c:extLst>
              <c:ext xmlns:c16="http://schemas.microsoft.com/office/drawing/2014/chart" uri="{C3380CC4-5D6E-409C-BE32-E72D297353CC}">
                <c16:uniqueId val="{00000059-7831-494E-B6B2-CB043B836ADB}"/>
              </c:ext>
            </c:extLst>
          </c:dPt>
          <c:dPt>
            <c:idx val="58"/>
            <c:invertIfNegative val="0"/>
            <c:bubble3D val="0"/>
            <c:spPr>
              <a:solidFill>
                <a:schemeClr val="accent2"/>
              </a:solidFill>
              <a:ln>
                <a:noFill/>
              </a:ln>
              <a:effectLst/>
            </c:spPr>
            <c:extLst>
              <c:ext xmlns:c16="http://schemas.microsoft.com/office/drawing/2014/chart" uri="{C3380CC4-5D6E-409C-BE32-E72D297353CC}">
                <c16:uniqueId val="{0000005B-7831-494E-B6B2-CB043B836ADB}"/>
              </c:ext>
            </c:extLst>
          </c:dPt>
          <c:dPt>
            <c:idx val="59"/>
            <c:invertIfNegative val="0"/>
            <c:bubble3D val="0"/>
            <c:spPr>
              <a:solidFill>
                <a:schemeClr val="accent2"/>
              </a:solidFill>
              <a:ln>
                <a:noFill/>
              </a:ln>
              <a:effectLst/>
            </c:spPr>
            <c:extLst>
              <c:ext xmlns:c16="http://schemas.microsoft.com/office/drawing/2014/chart" uri="{C3380CC4-5D6E-409C-BE32-E72D297353CC}">
                <c16:uniqueId val="{0000005D-7831-494E-B6B2-CB043B836ADB}"/>
              </c:ext>
            </c:extLst>
          </c:dPt>
          <c:trendline>
            <c:spPr>
              <a:ln w="63500" cap="rnd">
                <a:solidFill>
                  <a:srgbClr val="00B0F0"/>
                </a:solidFill>
                <a:prstDash val="sysDot"/>
              </a:ln>
              <a:effectLst/>
            </c:spPr>
            <c:trendlineType val="linear"/>
            <c:dispRSqr val="0"/>
            <c:dispEq val="0"/>
          </c:trendline>
          <c:cat>
            <c:strRef>
              <c:f>Groundwater!$C$204:$C$263</c:f>
              <c:strCache>
                <c:ptCount val="60"/>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pt idx="55">
                  <c:v>Aug</c:v>
                </c:pt>
                <c:pt idx="56">
                  <c:v>Sep</c:v>
                </c:pt>
                <c:pt idx="57">
                  <c:v>Oct</c:v>
                </c:pt>
                <c:pt idx="58">
                  <c:v>Nov</c:v>
                </c:pt>
                <c:pt idx="59">
                  <c:v>Dec</c:v>
                </c:pt>
              </c:strCache>
              <c:extLst/>
            </c:strRef>
          </c:cat>
          <c:val>
            <c:numRef>
              <c:f>Groundwater!$D$204:$D$263</c:f>
              <c:numCache>
                <c:formatCode>0.00</c:formatCode>
                <c:ptCount val="60"/>
                <c:pt idx="0">
                  <c:v>7.5802240000000003</c:v>
                </c:pt>
                <c:pt idx="1">
                  <c:v>8.0143819999999995</c:v>
                </c:pt>
                <c:pt idx="2">
                  <c:v>8.4625460000001489</c:v>
                </c:pt>
                <c:pt idx="3">
                  <c:v>9.2615100000000012</c:v>
                </c:pt>
                <c:pt idx="4">
                  <c:v>9.7670200000000005</c:v>
                </c:pt>
                <c:pt idx="5">
                  <c:v>9.5681619999999992</c:v>
                </c:pt>
                <c:pt idx="6">
                  <c:v>8.8238490000000027</c:v>
                </c:pt>
                <c:pt idx="7">
                  <c:v>8.8695660000001215</c:v>
                </c:pt>
                <c:pt idx="8">
                  <c:v>7.699897</c:v>
                </c:pt>
                <c:pt idx="9">
                  <c:v>5.0573749999999755</c:v>
                </c:pt>
                <c:pt idx="10">
                  <c:v>5.4189999999999996</c:v>
                </c:pt>
                <c:pt idx="11">
                  <c:v>5.729304</c:v>
                </c:pt>
                <c:pt idx="12">
                  <c:v>6.1165849999999278</c:v>
                </c:pt>
                <c:pt idx="13">
                  <c:v>6.6804539999999966</c:v>
                </c:pt>
                <c:pt idx="14">
                  <c:v>7.4511019999999997</c:v>
                </c:pt>
                <c:pt idx="15">
                  <c:v>7.9578129999999945</c:v>
                </c:pt>
                <c:pt idx="16">
                  <c:v>9.023575000000001</c:v>
                </c:pt>
                <c:pt idx="17">
                  <c:v>8.7323259999999987</c:v>
                </c:pt>
                <c:pt idx="18">
                  <c:v>6.7586339999999998</c:v>
                </c:pt>
                <c:pt idx="19">
                  <c:v>5.9704769999999998</c:v>
                </c:pt>
                <c:pt idx="20">
                  <c:v>6.2141749999999645</c:v>
                </c:pt>
                <c:pt idx="21">
                  <c:v>6.0936190000000003</c:v>
                </c:pt>
                <c:pt idx="22">
                  <c:v>6.727366</c:v>
                </c:pt>
                <c:pt idx="23">
                  <c:v>7.6269689999999946</c:v>
                </c:pt>
                <c:pt idx="24">
                  <c:v>7.7613310000000002</c:v>
                </c:pt>
                <c:pt idx="25">
                  <c:v>8.1272909999999996</c:v>
                </c:pt>
                <c:pt idx="26">
                  <c:v>8.4870970000000003</c:v>
                </c:pt>
                <c:pt idx="27">
                  <c:v>8.8674220000000048</c:v>
                </c:pt>
                <c:pt idx="28">
                  <c:v>9.9471889999999998</c:v>
                </c:pt>
                <c:pt idx="29">
                  <c:v>9.9916930000000015</c:v>
                </c:pt>
                <c:pt idx="30">
                  <c:v>7.8871739999999955</c:v>
                </c:pt>
                <c:pt idx="31">
                  <c:v>3.206674</c:v>
                </c:pt>
                <c:pt idx="32">
                  <c:v>3.9305210000000002</c:v>
                </c:pt>
                <c:pt idx="33">
                  <c:v>2.0884449999999997</c:v>
                </c:pt>
                <c:pt idx="34">
                  <c:v>2.6693549999999999</c:v>
                </c:pt>
                <c:pt idx="36">
                  <c:v>5.3342749999999945</c:v>
                </c:pt>
                <c:pt idx="37">
                  <c:v>5.9129799999999975</c:v>
                </c:pt>
                <c:pt idx="38">
                  <c:v>6.4129889999999845</c:v>
                </c:pt>
                <c:pt idx="39">
                  <c:v>6.9093210000000589</c:v>
                </c:pt>
                <c:pt idx="40">
                  <c:v>7.7311509999999997</c:v>
                </c:pt>
                <c:pt idx="41">
                  <c:v>11.991364000000001</c:v>
                </c:pt>
                <c:pt idx="42">
                  <c:v>14.373091000000002</c:v>
                </c:pt>
                <c:pt idx="43">
                  <c:v>10.511737</c:v>
                </c:pt>
                <c:pt idx="44">
                  <c:v>9.0813779999999973</c:v>
                </c:pt>
                <c:pt idx="45">
                  <c:v>7.4194870000000002</c:v>
                </c:pt>
                <c:pt idx="46">
                  <c:v>8.7260559999999998</c:v>
                </c:pt>
                <c:pt idx="47">
                  <c:v>9.3635450000000748</c:v>
                </c:pt>
                <c:pt idx="48">
                  <c:v>9.4190130000000014</c:v>
                </c:pt>
                <c:pt idx="49">
                  <c:v>9.8148630000000008</c:v>
                </c:pt>
                <c:pt idx="50">
                  <c:v>12.55461</c:v>
                </c:pt>
                <c:pt idx="51">
                  <c:v>14.042885</c:v>
                </c:pt>
                <c:pt idx="52">
                  <c:v>13.611224999999999</c:v>
                </c:pt>
                <c:pt idx="53">
                  <c:v>12.021186</c:v>
                </c:pt>
                <c:pt idx="54">
                  <c:v>10.063326</c:v>
                </c:pt>
                <c:pt idx="55">
                  <c:v>7.7760530000000134</c:v>
                </c:pt>
                <c:pt idx="56">
                  <c:v>7.7969139999999975</c:v>
                </c:pt>
                <c:pt idx="57">
                  <c:v>7.061833</c:v>
                </c:pt>
                <c:pt idx="58">
                  <c:v>8.206703000000001</c:v>
                </c:pt>
                <c:pt idx="59">
                  <c:v>8.5381850000000004</c:v>
                </c:pt>
              </c:numCache>
            </c:numRef>
          </c:val>
          <c:extLst>
            <c:ext xmlns:c16="http://schemas.microsoft.com/office/drawing/2014/chart" uri="{C3380CC4-5D6E-409C-BE32-E72D297353CC}">
              <c16:uniqueId val="{0000005F-7831-494E-B6B2-CB043B836ADB}"/>
            </c:ext>
          </c:extLst>
        </c:ser>
        <c:dLbls>
          <c:showLegendKey val="0"/>
          <c:showVal val="0"/>
          <c:showCatName val="0"/>
          <c:showSerName val="0"/>
          <c:showPercent val="0"/>
          <c:showBubbleSize val="0"/>
        </c:dLbls>
        <c:gapWidth val="219"/>
        <c:overlap val="-27"/>
        <c:axId val="236851968"/>
        <c:axId val="236853504"/>
      </c:barChart>
      <c:catAx>
        <c:axId val="236851968"/>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100"/>
            </a:pPr>
            <a:endParaRPr lang="en-US"/>
          </a:p>
        </c:txPr>
        <c:crossAx val="236853504"/>
        <c:crosses val="autoZero"/>
        <c:auto val="1"/>
        <c:lblAlgn val="ctr"/>
        <c:lblOffset val="100"/>
        <c:noMultiLvlLbl val="0"/>
      </c:catAx>
      <c:valAx>
        <c:axId val="236853504"/>
        <c:scaling>
          <c:orientation val="maxMin"/>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23685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ysClr val="windowText" lastClr="000000"/>
      </a:solidFill>
    </a:ln>
    <a:effectLst/>
  </c:spPr>
  <c:txPr>
    <a:bodyPr/>
    <a:lstStyle/>
    <a:p>
      <a:pPr>
        <a:defRPr sz="1400" b="1">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Jodakurali -  Rainfall and Groundwater Levels </a:t>
            </a:r>
          </a:p>
        </c:rich>
      </c:tx>
      <c:layout>
        <c:manualLayout>
          <c:xMode val="edge"/>
          <c:yMode val="edge"/>
          <c:x val="0.2086388888888889"/>
          <c:y val="1.8518518518518583E-2"/>
        </c:manualLayout>
      </c:layout>
      <c:overlay val="0"/>
      <c:spPr>
        <a:noFill/>
        <a:ln>
          <a:noFill/>
        </a:ln>
        <a:effectLst/>
      </c:spPr>
    </c:title>
    <c:autoTitleDeleted val="0"/>
    <c:plotArea>
      <c:layout/>
      <c:barChart>
        <c:barDir val="col"/>
        <c:grouping val="clustered"/>
        <c:varyColors val="0"/>
        <c:ser>
          <c:idx val="1"/>
          <c:order val="1"/>
          <c:tx>
            <c:strRef>
              <c:f>Jodakurali!$D$2</c:f>
              <c:strCache>
                <c:ptCount val="1"/>
                <c:pt idx="0">
                  <c:v>2017</c:v>
                </c:pt>
              </c:strCache>
            </c:strRef>
          </c:tx>
          <c:spPr>
            <a:solidFill>
              <a:schemeClr val="accent2"/>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Jodakurali!$C$6</c:f>
              <c:strCache>
                <c:ptCount val="1"/>
                <c:pt idx="0">
                  <c:v>Jodakurali</c:v>
                </c:pt>
              </c:strCache>
              <c:extLst/>
            </c:strRef>
          </c:cat>
          <c:val>
            <c:numRef>
              <c:f>Jodakurali!$D$6</c:f>
              <c:numCache>
                <c:formatCode>0.00</c:formatCode>
                <c:ptCount val="1"/>
                <c:pt idx="0">
                  <c:v>528.02915699999949</c:v>
                </c:pt>
              </c:numCache>
              <c:extLst/>
            </c:numRef>
          </c:val>
          <c:extLst>
            <c:ext xmlns:c16="http://schemas.microsoft.com/office/drawing/2014/chart" uri="{C3380CC4-5D6E-409C-BE32-E72D297353CC}">
              <c16:uniqueId val="{00000000-4C17-4951-BA1D-49C11C7D83FC}"/>
            </c:ext>
          </c:extLst>
        </c:ser>
        <c:ser>
          <c:idx val="2"/>
          <c:order val="2"/>
          <c:tx>
            <c:strRef>
              <c:f>Jodakurali!$E$2</c:f>
              <c:strCache>
                <c:ptCount val="1"/>
                <c:pt idx="0">
                  <c:v>2018</c:v>
                </c:pt>
              </c:strCache>
            </c:strRef>
          </c:tx>
          <c:spPr>
            <a:solidFill>
              <a:schemeClr val="accent3"/>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Jodakurali!$C$6</c:f>
              <c:strCache>
                <c:ptCount val="1"/>
                <c:pt idx="0">
                  <c:v>Jodakurali</c:v>
                </c:pt>
              </c:strCache>
              <c:extLst/>
            </c:strRef>
          </c:cat>
          <c:val>
            <c:numRef>
              <c:f>Jodakurali!$E$6</c:f>
              <c:numCache>
                <c:formatCode>0.00</c:formatCode>
                <c:ptCount val="1"/>
                <c:pt idx="0">
                  <c:v>444.60750200000001</c:v>
                </c:pt>
              </c:numCache>
              <c:extLst/>
            </c:numRef>
          </c:val>
          <c:extLst>
            <c:ext xmlns:c16="http://schemas.microsoft.com/office/drawing/2014/chart" uri="{C3380CC4-5D6E-409C-BE32-E72D297353CC}">
              <c16:uniqueId val="{00000001-4C17-4951-BA1D-49C11C7D83FC}"/>
            </c:ext>
          </c:extLst>
        </c:ser>
        <c:ser>
          <c:idx val="3"/>
          <c:order val="3"/>
          <c:tx>
            <c:strRef>
              <c:f>Jodakurali!$F$2</c:f>
              <c:strCache>
                <c:ptCount val="1"/>
                <c:pt idx="0">
                  <c:v>2019</c:v>
                </c:pt>
              </c:strCache>
            </c:strRef>
          </c:tx>
          <c:spPr>
            <a:solidFill>
              <a:schemeClr val="accent4"/>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Jodakurali!$C$6</c:f>
              <c:strCache>
                <c:ptCount val="1"/>
                <c:pt idx="0">
                  <c:v>Jodakurali</c:v>
                </c:pt>
              </c:strCache>
              <c:extLst/>
            </c:strRef>
          </c:cat>
          <c:val>
            <c:numRef>
              <c:f>Jodakurali!$F$6</c:f>
              <c:numCache>
                <c:formatCode>0.00</c:formatCode>
                <c:ptCount val="1"/>
                <c:pt idx="0">
                  <c:v>470.70913299999899</c:v>
                </c:pt>
              </c:numCache>
              <c:extLst/>
            </c:numRef>
          </c:val>
          <c:extLst>
            <c:ext xmlns:c16="http://schemas.microsoft.com/office/drawing/2014/chart" uri="{C3380CC4-5D6E-409C-BE32-E72D297353CC}">
              <c16:uniqueId val="{00000002-4C17-4951-BA1D-49C11C7D83FC}"/>
            </c:ext>
          </c:extLst>
        </c:ser>
        <c:ser>
          <c:idx val="4"/>
          <c:order val="4"/>
          <c:tx>
            <c:strRef>
              <c:f>Jodakurali!$G$2</c:f>
              <c:strCache>
                <c:ptCount val="1"/>
                <c:pt idx="0">
                  <c:v>2020</c:v>
                </c:pt>
              </c:strCache>
            </c:strRef>
          </c:tx>
          <c:spPr>
            <a:solidFill>
              <a:schemeClr val="accent5"/>
            </a:solidFill>
            <a:ln>
              <a:noFill/>
            </a:ln>
            <a:effectLst/>
          </c:spPr>
          <c:invertIfNegative val="0"/>
          <c:dLbls>
            <c:dLbl>
              <c:idx val="0"/>
              <c:layout>
                <c:manualLayout>
                  <c:x val="0"/>
                  <c:y val="8.5564620687474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17-4951-BA1D-49C11C7D83FC}"/>
                </c:ext>
              </c:extLst>
            </c:dLbl>
            <c:spPr>
              <a:noFill/>
              <a:ln>
                <a:noFill/>
              </a:ln>
              <a:effectLst/>
            </c:spPr>
            <c:txPr>
              <a:bodyPr rot="0" vert="horz"/>
              <a:lstStyle/>
              <a:p>
                <a:pPr>
                  <a:defRPr sz="11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Jodakurali!$C$6</c:f>
              <c:strCache>
                <c:ptCount val="1"/>
                <c:pt idx="0">
                  <c:v>Jodakurali</c:v>
                </c:pt>
              </c:strCache>
              <c:extLst/>
            </c:strRef>
          </c:cat>
          <c:val>
            <c:numRef>
              <c:f>Jodakurali!$G$6</c:f>
              <c:numCache>
                <c:formatCode>0.00</c:formatCode>
                <c:ptCount val="1"/>
                <c:pt idx="0">
                  <c:v>946.73107800000002</c:v>
                </c:pt>
              </c:numCache>
              <c:extLst/>
            </c:numRef>
          </c:val>
          <c:extLst>
            <c:ext xmlns:c16="http://schemas.microsoft.com/office/drawing/2014/chart" uri="{C3380CC4-5D6E-409C-BE32-E72D297353CC}">
              <c16:uniqueId val="{00000004-4C17-4951-BA1D-49C11C7D83FC}"/>
            </c:ext>
          </c:extLst>
        </c:ser>
        <c:ser>
          <c:idx val="5"/>
          <c:order val="5"/>
          <c:tx>
            <c:strRef>
              <c:f>Jodakurali!$H$2</c:f>
              <c:strCache>
                <c:ptCount val="1"/>
                <c:pt idx="0">
                  <c:v>2021</c:v>
                </c:pt>
              </c:strCache>
              <c:extLst xmlns:c15="http://schemas.microsoft.com/office/drawing/2012/chart"/>
            </c:strRef>
          </c:tx>
          <c:spPr>
            <a:solidFill>
              <a:schemeClr val="accent6"/>
            </a:solidFill>
            <a:ln>
              <a:noFill/>
            </a:ln>
            <a:effectLst/>
          </c:spPr>
          <c:invertIfNegative val="0"/>
          <c:dLbls>
            <c:spPr>
              <a:noFill/>
              <a:ln>
                <a:noFill/>
              </a:ln>
              <a:effectLst/>
            </c:spPr>
            <c:txPr>
              <a:bodyPr rot="0" vert="horz"/>
              <a:lstStyle/>
              <a:p>
                <a:pPr>
                  <a:defRPr sz="1100"/>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Jodakurali!$C$6</c:f>
              <c:strCache>
                <c:ptCount val="1"/>
                <c:pt idx="0">
                  <c:v>Jodakurali</c:v>
                </c:pt>
              </c:strCache>
              <c:extLst/>
            </c:strRef>
          </c:cat>
          <c:val>
            <c:numRef>
              <c:f>Jodakurali!$H$6</c:f>
              <c:numCache>
                <c:formatCode>0.00</c:formatCode>
                <c:ptCount val="1"/>
                <c:pt idx="0">
                  <c:v>866.5</c:v>
                </c:pt>
              </c:numCache>
              <c:extLst/>
            </c:numRef>
          </c:val>
          <c:extLst xmlns:c15="http://schemas.microsoft.com/office/drawing/2012/chart">
            <c:ext xmlns:c16="http://schemas.microsoft.com/office/drawing/2014/chart" uri="{C3380CC4-5D6E-409C-BE32-E72D297353CC}">
              <c16:uniqueId val="{00000005-4C17-4951-BA1D-49C11C7D83FC}"/>
            </c:ext>
          </c:extLst>
        </c:ser>
        <c:dLbls>
          <c:showLegendKey val="0"/>
          <c:showVal val="1"/>
          <c:showCatName val="0"/>
          <c:showSerName val="0"/>
          <c:showPercent val="0"/>
          <c:showBubbleSize val="0"/>
        </c:dLbls>
        <c:gapWidth val="219"/>
        <c:overlap val="-27"/>
        <c:axId val="236438272"/>
        <c:axId val="236439808"/>
        <c:extLst>
          <c:ext xmlns:c15="http://schemas.microsoft.com/office/drawing/2012/chart" uri="{02D57815-91ED-43cb-92C2-25804820EDAC}">
            <c15:filteredBarSeries>
              <c15:ser>
                <c:idx val="0"/>
                <c:order val="0"/>
                <c:tx>
                  <c:strRef>
                    <c:extLst>
                      <c:ext uri="{02D57815-91ED-43cb-92C2-25804820EDAC}">
                        <c15:formulaRef>
                          <c15:sqref>Jodakurali!$C$2</c15:sqref>
                        </c15:formulaRef>
                      </c:ext>
                    </c:extLst>
                    <c:strCache>
                      <c:ptCount val="1"/>
                      <c:pt idx="0">
                        <c:v>Rainfall (mm)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Jodakurali!$C$6</c15:sqref>
                        </c15:formulaRef>
                      </c:ext>
                    </c:extLst>
                    <c:strCache>
                      <c:ptCount val="1"/>
                      <c:pt idx="0">
                        <c:v>Jodakurali</c:v>
                      </c:pt>
                    </c:strCache>
                  </c:strRef>
                </c:cat>
                <c:val>
                  <c:numRef>
                    <c:extLst>
                      <c:ext uri="{02D57815-91ED-43cb-92C2-25804820EDAC}">
                        <c15:formulaRef>
                          <c15:sqref>Jodakurali!$C$6</c15:sqref>
                        </c15:formulaRef>
                      </c:ext>
                    </c:extLst>
                    <c:numCache>
                      <c:formatCode>General</c:formatCode>
                      <c:ptCount val="1"/>
                      <c:pt idx="0">
                        <c:v>0</c:v>
                      </c:pt>
                    </c:numCache>
                  </c:numRef>
                </c:val>
                <c:extLst>
                  <c:ext xmlns:c16="http://schemas.microsoft.com/office/drawing/2014/chart" uri="{C3380CC4-5D6E-409C-BE32-E72D297353CC}">
                    <c16:uniqueId val="{00000006-4C17-4951-BA1D-49C11C7D83FC}"/>
                  </c:ext>
                </c:extLst>
              </c15:ser>
            </c15:filteredBarSeries>
          </c:ext>
        </c:extLst>
      </c:barChart>
      <c:catAx>
        <c:axId val="236438272"/>
        <c:scaling>
          <c:orientation val="minMax"/>
        </c:scaling>
        <c:delete val="1"/>
        <c:axPos val="b"/>
        <c:numFmt formatCode="General" sourceLinked="1"/>
        <c:majorTickMark val="none"/>
        <c:minorTickMark val="none"/>
        <c:tickLblPos val="nextTo"/>
        <c:crossAx val="236439808"/>
        <c:crosses val="autoZero"/>
        <c:auto val="1"/>
        <c:lblAlgn val="ctr"/>
        <c:lblOffset val="100"/>
        <c:noMultiLvlLbl val="0"/>
      </c:catAx>
      <c:valAx>
        <c:axId val="236439808"/>
        <c:scaling>
          <c:orientation val="minMax"/>
        </c:scaling>
        <c:delete val="0"/>
        <c:axPos val="l"/>
        <c:title>
          <c:tx>
            <c:rich>
              <a:bodyPr rot="-5400000" vert="horz"/>
              <a:lstStyle/>
              <a:p>
                <a:pPr>
                  <a:defRPr/>
                </a:pPr>
                <a:r>
                  <a:rPr lang="en-US"/>
                  <a:t>Rainfall (mm)</a:t>
                </a:r>
              </a:p>
            </c:rich>
          </c:tx>
          <c:overlay val="0"/>
          <c:spPr>
            <a:noFill/>
            <a:ln>
              <a:noFill/>
            </a:ln>
            <a:effectLst/>
          </c:spPr>
        </c:title>
        <c:numFmt formatCode="0" sourceLinked="0"/>
        <c:majorTickMark val="none"/>
        <c:minorTickMark val="none"/>
        <c:tickLblPos val="nextTo"/>
        <c:spPr>
          <a:noFill/>
          <a:ln>
            <a:noFill/>
          </a:ln>
          <a:effectLst/>
        </c:spPr>
        <c:txPr>
          <a:bodyPr rot="-60000000" vert="horz"/>
          <a:lstStyle/>
          <a:p>
            <a:pPr>
              <a:defRPr/>
            </a:pPr>
            <a:endParaRPr lang="en-US"/>
          </a:p>
        </c:txPr>
        <c:crossAx val="236438272"/>
        <c:crosses val="autoZero"/>
        <c:crossBetween val="between"/>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solidFill>
        <a:sysClr val="windowText" lastClr="000000"/>
      </a:solidFill>
    </a:ln>
    <a:effectLst/>
  </c:spPr>
  <c:txPr>
    <a:bodyPr/>
    <a:lstStyle/>
    <a:p>
      <a:pPr>
        <a:defRPr sz="1200" b="1">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59100681281863"/>
          <c:y val="6.1386607116914814E-2"/>
          <c:w val="0.83813595817184228"/>
          <c:h val="0.7900320191934771"/>
        </c:manualLayout>
      </c:layout>
      <c:barChart>
        <c:barDir val="col"/>
        <c:grouping val="clustered"/>
        <c:varyColors val="0"/>
        <c:ser>
          <c:idx val="0"/>
          <c:order val="0"/>
          <c:tx>
            <c:strRef>
              <c:f>Jodakurali!$D$10</c:f>
              <c:strCache>
                <c:ptCount val="1"/>
                <c:pt idx="0">
                  <c:v>2017</c:v>
                </c:pt>
              </c:strCache>
            </c:strRef>
          </c:tx>
          <c:spPr>
            <a:solidFill>
              <a:schemeClr val="accent2"/>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Jodakurali!$C$14</c:f>
              <c:strCache>
                <c:ptCount val="1"/>
                <c:pt idx="0">
                  <c:v>Jodakurali</c:v>
                </c:pt>
              </c:strCache>
              <c:extLst/>
            </c:strRef>
          </c:cat>
          <c:val>
            <c:numRef>
              <c:f>Jodakurali!$D$14</c:f>
              <c:numCache>
                <c:formatCode>0.00</c:formatCode>
                <c:ptCount val="1"/>
                <c:pt idx="0">
                  <c:v>-7.8544029166666665</c:v>
                </c:pt>
              </c:numCache>
              <c:extLst/>
            </c:numRef>
          </c:val>
          <c:extLst>
            <c:ext xmlns:c16="http://schemas.microsoft.com/office/drawing/2014/chart" uri="{C3380CC4-5D6E-409C-BE32-E72D297353CC}">
              <c16:uniqueId val="{00000000-3233-4E3A-8E1C-BFC984426EA4}"/>
            </c:ext>
          </c:extLst>
        </c:ser>
        <c:ser>
          <c:idx val="1"/>
          <c:order val="1"/>
          <c:tx>
            <c:strRef>
              <c:f>Jodakurali!$E$10</c:f>
              <c:strCache>
                <c:ptCount val="1"/>
                <c:pt idx="0">
                  <c:v>2018</c:v>
                </c:pt>
              </c:strCache>
            </c:strRef>
          </c:tx>
          <c:spPr>
            <a:solidFill>
              <a:schemeClr val="accent3"/>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Jodakurali!$C$14</c:f>
              <c:strCache>
                <c:ptCount val="1"/>
                <c:pt idx="0">
                  <c:v>Jodakurali</c:v>
                </c:pt>
              </c:strCache>
              <c:extLst/>
            </c:strRef>
          </c:cat>
          <c:val>
            <c:numRef>
              <c:f>Jodakurali!$E$14</c:f>
              <c:numCache>
                <c:formatCode>0.00</c:formatCode>
                <c:ptCount val="1"/>
                <c:pt idx="0">
                  <c:v>-7.1127579166666655</c:v>
                </c:pt>
              </c:numCache>
              <c:extLst/>
            </c:numRef>
          </c:val>
          <c:extLst>
            <c:ext xmlns:c16="http://schemas.microsoft.com/office/drawing/2014/chart" uri="{C3380CC4-5D6E-409C-BE32-E72D297353CC}">
              <c16:uniqueId val="{00000001-3233-4E3A-8E1C-BFC984426EA4}"/>
            </c:ext>
          </c:extLst>
        </c:ser>
        <c:ser>
          <c:idx val="2"/>
          <c:order val="2"/>
          <c:tx>
            <c:strRef>
              <c:f>Jodakurali!$F$10</c:f>
              <c:strCache>
                <c:ptCount val="1"/>
                <c:pt idx="0">
                  <c:v>2019</c:v>
                </c:pt>
              </c:strCache>
            </c:strRef>
          </c:tx>
          <c:spPr>
            <a:solidFill>
              <a:schemeClr val="accent4"/>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Jodakurali!$C$14</c:f>
              <c:strCache>
                <c:ptCount val="1"/>
                <c:pt idx="0">
                  <c:v>Jodakurali</c:v>
                </c:pt>
              </c:strCache>
              <c:extLst/>
            </c:strRef>
          </c:cat>
          <c:val>
            <c:numRef>
              <c:f>Jodakurali!$F$14</c:f>
              <c:numCache>
                <c:formatCode>0.00</c:formatCode>
                <c:ptCount val="1"/>
                <c:pt idx="0">
                  <c:v>-6.6331083636363637</c:v>
                </c:pt>
              </c:numCache>
              <c:extLst/>
            </c:numRef>
          </c:val>
          <c:extLst>
            <c:ext xmlns:c16="http://schemas.microsoft.com/office/drawing/2014/chart" uri="{C3380CC4-5D6E-409C-BE32-E72D297353CC}">
              <c16:uniqueId val="{00000002-3233-4E3A-8E1C-BFC984426EA4}"/>
            </c:ext>
          </c:extLst>
        </c:ser>
        <c:ser>
          <c:idx val="3"/>
          <c:order val="3"/>
          <c:tx>
            <c:strRef>
              <c:f>Jodakurali!$G$10</c:f>
              <c:strCache>
                <c:ptCount val="1"/>
                <c:pt idx="0">
                  <c:v>2020</c:v>
                </c:pt>
              </c:strCache>
            </c:strRef>
          </c:tx>
          <c:spPr>
            <a:solidFill>
              <a:schemeClr val="accent5"/>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Jodakurali!$C$14</c:f>
              <c:strCache>
                <c:ptCount val="1"/>
                <c:pt idx="0">
                  <c:v>Jodakurali</c:v>
                </c:pt>
              </c:strCache>
              <c:extLst/>
            </c:strRef>
          </c:cat>
          <c:val>
            <c:numRef>
              <c:f>Jodakurali!$G$14</c:f>
              <c:numCache>
                <c:formatCode>0.00</c:formatCode>
                <c:ptCount val="1"/>
                <c:pt idx="0">
                  <c:v>-8.647281166666648</c:v>
                </c:pt>
              </c:numCache>
              <c:extLst/>
            </c:numRef>
          </c:val>
          <c:extLst>
            <c:ext xmlns:c16="http://schemas.microsoft.com/office/drawing/2014/chart" uri="{C3380CC4-5D6E-409C-BE32-E72D297353CC}">
              <c16:uniqueId val="{00000003-3233-4E3A-8E1C-BFC984426EA4}"/>
            </c:ext>
          </c:extLst>
        </c:ser>
        <c:ser>
          <c:idx val="4"/>
          <c:order val="4"/>
          <c:tx>
            <c:strRef>
              <c:f>Jodakurali!$H$10</c:f>
              <c:strCache>
                <c:ptCount val="1"/>
                <c:pt idx="0">
                  <c:v>2021</c:v>
                </c:pt>
              </c:strCache>
              <c:extLst xmlns:c15="http://schemas.microsoft.com/office/drawing/2012/chart"/>
            </c:strRef>
          </c:tx>
          <c:spPr>
            <a:solidFill>
              <a:schemeClr val="accent6"/>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Jodakurali!$C$14</c:f>
              <c:strCache>
                <c:ptCount val="1"/>
                <c:pt idx="0">
                  <c:v>Jodakurali</c:v>
                </c:pt>
              </c:strCache>
              <c:extLst/>
            </c:strRef>
          </c:cat>
          <c:val>
            <c:numRef>
              <c:f>Jodakurali!$H$14</c:f>
              <c:numCache>
                <c:formatCode>0.00</c:formatCode>
                <c:ptCount val="1"/>
                <c:pt idx="0">
                  <c:v>-10.075566333333507</c:v>
                </c:pt>
              </c:numCache>
              <c:extLst/>
            </c:numRef>
          </c:val>
          <c:extLst xmlns:c15="http://schemas.microsoft.com/office/drawing/2012/chart">
            <c:ext xmlns:c16="http://schemas.microsoft.com/office/drawing/2014/chart" uri="{C3380CC4-5D6E-409C-BE32-E72D297353CC}">
              <c16:uniqueId val="{00000004-3233-4E3A-8E1C-BFC984426EA4}"/>
            </c:ext>
          </c:extLst>
        </c:ser>
        <c:dLbls>
          <c:showLegendKey val="0"/>
          <c:showVal val="1"/>
          <c:showCatName val="0"/>
          <c:showSerName val="0"/>
          <c:showPercent val="0"/>
          <c:showBubbleSize val="0"/>
        </c:dLbls>
        <c:gapWidth val="219"/>
        <c:overlap val="-27"/>
        <c:axId val="236580864"/>
        <c:axId val="236582400"/>
        <c:extLst/>
      </c:barChart>
      <c:catAx>
        <c:axId val="236580864"/>
        <c:scaling>
          <c:orientation val="minMax"/>
        </c:scaling>
        <c:delete val="1"/>
        <c:axPos val="b"/>
        <c:numFmt formatCode="General" sourceLinked="1"/>
        <c:majorTickMark val="none"/>
        <c:minorTickMark val="none"/>
        <c:tickLblPos val="nextTo"/>
        <c:crossAx val="236582400"/>
        <c:crosses val="autoZero"/>
        <c:auto val="1"/>
        <c:lblAlgn val="ctr"/>
        <c:lblOffset val="100"/>
        <c:noMultiLvlLbl val="0"/>
      </c:catAx>
      <c:valAx>
        <c:axId val="236582400"/>
        <c:scaling>
          <c:orientation val="minMax"/>
        </c:scaling>
        <c:delete val="0"/>
        <c:axPos val="l"/>
        <c:title>
          <c:tx>
            <c:rich>
              <a:bodyPr rot="-5400000" vert="horz"/>
              <a:lstStyle/>
              <a:p>
                <a:pPr>
                  <a:defRPr/>
                </a:pPr>
                <a:r>
                  <a:rPr lang="en-US"/>
                  <a:t>Below Ground Level (m)</a:t>
                </a:r>
              </a:p>
            </c:rich>
          </c:tx>
          <c:layout>
            <c:manualLayout>
              <c:xMode val="edge"/>
              <c:yMode val="edge"/>
              <c:x val="3.385168729503861E-2"/>
              <c:y val="0.15222159085784381"/>
            </c:manualLayout>
          </c:layout>
          <c:overlay val="0"/>
          <c:spPr>
            <a:noFill/>
            <a:ln>
              <a:noFill/>
            </a:ln>
            <a:effectLst/>
          </c:spPr>
        </c:title>
        <c:numFmt formatCode="0" sourceLinked="0"/>
        <c:majorTickMark val="none"/>
        <c:minorTickMark val="none"/>
        <c:tickLblPos val="nextTo"/>
        <c:spPr>
          <a:noFill/>
          <a:ln>
            <a:noFill/>
          </a:ln>
          <a:effectLst/>
        </c:spPr>
        <c:txPr>
          <a:bodyPr rot="-60000000" vert="horz"/>
          <a:lstStyle/>
          <a:p>
            <a:pPr>
              <a:defRPr/>
            </a:pPr>
            <a:endParaRPr lang="en-US"/>
          </a:p>
        </c:txPr>
        <c:crossAx val="236580864"/>
        <c:crosses val="autoZero"/>
        <c:crossBetween val="between"/>
      </c:valAx>
      <c:spPr>
        <a:noFill/>
        <a:ln>
          <a:solidFill>
            <a:sysClr val="windowText" lastClr="000000"/>
          </a:solidFill>
        </a:ln>
        <a:effectLst/>
      </c:spPr>
    </c:plotArea>
    <c:legend>
      <c:legendPos val="b"/>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solidFill>
        <a:sysClr val="windowText" lastClr="000000"/>
      </a:solidFill>
    </a:ln>
    <a:effectLst/>
  </c:spPr>
  <c:txPr>
    <a:bodyPr/>
    <a:lstStyle/>
    <a:p>
      <a:pPr>
        <a:defRPr sz="1200" b="1">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IN" b="1">
                <a:solidFill>
                  <a:schemeClr val="tx1"/>
                </a:solidFill>
              </a:rPr>
              <a:t>Groundwater level(bgl)-Jodakurali</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gwl!$C$10</c:f>
              <c:strCache>
                <c:ptCount val="1"/>
                <c:pt idx="0">
                  <c:v>Jodakurali</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2AE5-4563-8B4A-35B83F2F14DF}"/>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2AE5-4563-8B4A-35B83F2F14DF}"/>
              </c:ext>
            </c:extLst>
          </c:dPt>
          <c:dPt>
            <c:idx val="2"/>
            <c:invertIfNegative val="0"/>
            <c:bubble3D val="0"/>
            <c:spPr>
              <a:solidFill>
                <a:srgbClr val="0070C0"/>
              </a:solidFill>
              <a:ln>
                <a:noFill/>
              </a:ln>
              <a:effectLst/>
            </c:spPr>
            <c:extLst>
              <c:ext xmlns:c16="http://schemas.microsoft.com/office/drawing/2014/chart" uri="{C3380CC4-5D6E-409C-BE32-E72D297353CC}">
                <c16:uniqueId val="{00000005-2AE5-4563-8B4A-35B83F2F14DF}"/>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2AE5-4563-8B4A-35B83F2F14DF}"/>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gwl!$D$7:$G$8</c:f>
              <c:multiLvlStrCache>
                <c:ptCount val="4"/>
                <c:lvl>
                  <c:pt idx="0">
                    <c:v>Premonsoon</c:v>
                  </c:pt>
                  <c:pt idx="1">
                    <c:v>Postmonsoon</c:v>
                  </c:pt>
                  <c:pt idx="2">
                    <c:v>Premonsoon </c:v>
                  </c:pt>
                  <c:pt idx="3">
                    <c:v>Postmonsoon </c:v>
                  </c:pt>
                </c:lvl>
                <c:lvl>
                  <c:pt idx="0">
                    <c:v>2017</c:v>
                  </c:pt>
                  <c:pt idx="2">
                    <c:v>2021</c:v>
                  </c:pt>
                </c:lvl>
              </c:multiLvlStrCache>
            </c:multiLvlStrRef>
          </c:cat>
          <c:val>
            <c:numRef>
              <c:f>gwl!$D$10:$G$10</c:f>
              <c:numCache>
                <c:formatCode>General</c:formatCode>
                <c:ptCount val="4"/>
                <c:pt idx="0">
                  <c:v>9.77</c:v>
                </c:pt>
                <c:pt idx="1">
                  <c:v>5.42</c:v>
                </c:pt>
                <c:pt idx="2">
                  <c:v>13.61</c:v>
                </c:pt>
                <c:pt idx="3">
                  <c:v>8.2100000000000009</c:v>
                </c:pt>
              </c:numCache>
            </c:numRef>
          </c:val>
          <c:extLst>
            <c:ext xmlns:c16="http://schemas.microsoft.com/office/drawing/2014/chart" uri="{C3380CC4-5D6E-409C-BE32-E72D297353CC}">
              <c16:uniqueId val="{00000008-2AE5-4563-8B4A-35B83F2F14DF}"/>
            </c:ext>
          </c:extLst>
        </c:ser>
        <c:dLbls>
          <c:showLegendKey val="0"/>
          <c:showVal val="0"/>
          <c:showCatName val="0"/>
          <c:showSerName val="0"/>
          <c:showPercent val="0"/>
          <c:showBubbleSize val="0"/>
        </c:dLbls>
        <c:gapWidth val="219"/>
        <c:overlap val="-27"/>
        <c:axId val="517289800"/>
        <c:axId val="517290456"/>
      </c:barChart>
      <c:catAx>
        <c:axId val="517289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17290456"/>
        <c:crosses val="autoZero"/>
        <c:auto val="1"/>
        <c:lblAlgn val="ctr"/>
        <c:lblOffset val="100"/>
        <c:noMultiLvlLbl val="0"/>
      </c:catAx>
      <c:valAx>
        <c:axId val="517290456"/>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IN" b="1">
                    <a:solidFill>
                      <a:schemeClr val="tx1"/>
                    </a:solidFill>
                  </a:rPr>
                  <a:t>Groundwater level(m)</a:t>
                </a:r>
              </a:p>
            </c:rich>
          </c:tx>
          <c:layout>
            <c:manualLayout>
              <c:xMode val="edge"/>
              <c:yMode val="edge"/>
              <c:x val="2.2222222222222223E-2"/>
              <c:y val="0.1870913531641878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1728980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Jodakurali GP - Sown Area</a:t>
            </a:r>
          </a:p>
        </c:rich>
      </c:tx>
      <c:overlay val="0"/>
      <c:spPr>
        <a:noFill/>
        <a:ln>
          <a:noFill/>
        </a:ln>
        <a:effectLst/>
      </c:spPr>
    </c:title>
    <c:autoTitleDeleted val="0"/>
    <c:plotArea>
      <c:layout>
        <c:manualLayout>
          <c:layoutTarget val="inner"/>
          <c:xMode val="edge"/>
          <c:yMode val="edge"/>
          <c:x val="0.1680912241739014"/>
          <c:y val="0.12631978459905224"/>
          <c:w val="0.76566945958678356"/>
          <c:h val="0.67654709420491144"/>
        </c:manualLayout>
      </c:layout>
      <c:barChart>
        <c:barDir val="col"/>
        <c:grouping val="clustered"/>
        <c:varyColors val="0"/>
        <c:ser>
          <c:idx val="0"/>
          <c:order val="0"/>
          <c:tx>
            <c:strRef>
              <c:f>Sheet5!$C$2</c:f>
              <c:strCache>
                <c:ptCount val="1"/>
                <c:pt idx="0">
                  <c:v>2017-2018</c:v>
                </c:pt>
              </c:strCache>
            </c:strRef>
          </c:tx>
          <c:spPr>
            <a:solidFill>
              <a:schemeClr val="accent1"/>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Sheet5!$B$3:$B$4</c:f>
              <c:strCache>
                <c:ptCount val="2"/>
                <c:pt idx="0">
                  <c:v>Net sown Area (ha)</c:v>
                </c:pt>
                <c:pt idx="1">
                  <c:v>Sown Area more than once (ha)</c:v>
                </c:pt>
              </c:strCache>
            </c:strRef>
          </c:cat>
          <c:val>
            <c:numRef>
              <c:f>Sheet5!$C$18:$C$19</c:f>
              <c:numCache>
                <c:formatCode>0.00</c:formatCode>
                <c:ptCount val="2"/>
                <c:pt idx="0">
                  <c:v>1131.25</c:v>
                </c:pt>
                <c:pt idx="1">
                  <c:v>279.91000000000003</c:v>
                </c:pt>
              </c:numCache>
            </c:numRef>
          </c:val>
          <c:extLst>
            <c:ext xmlns:c16="http://schemas.microsoft.com/office/drawing/2014/chart" uri="{C3380CC4-5D6E-409C-BE32-E72D297353CC}">
              <c16:uniqueId val="{00000000-3543-4E58-A837-B48C35C442DD}"/>
            </c:ext>
          </c:extLst>
        </c:ser>
        <c:ser>
          <c:idx val="1"/>
          <c:order val="1"/>
          <c:tx>
            <c:strRef>
              <c:f>Sheet5!$D$2</c:f>
              <c:strCache>
                <c:ptCount val="1"/>
                <c:pt idx="0">
                  <c:v>2020-2021</c:v>
                </c:pt>
              </c:strCache>
            </c:strRef>
          </c:tx>
          <c:spPr>
            <a:solidFill>
              <a:schemeClr val="accent2"/>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Sheet5!$B$3:$B$4</c:f>
              <c:strCache>
                <c:ptCount val="2"/>
                <c:pt idx="0">
                  <c:v>Net sown Area (ha)</c:v>
                </c:pt>
                <c:pt idx="1">
                  <c:v>Sown Area more than once (ha)</c:v>
                </c:pt>
              </c:strCache>
            </c:strRef>
          </c:cat>
          <c:val>
            <c:numRef>
              <c:f>Sheet5!$D$18:$D$19</c:f>
              <c:numCache>
                <c:formatCode>0.00</c:formatCode>
                <c:ptCount val="2"/>
                <c:pt idx="0">
                  <c:v>1230.3800000000001</c:v>
                </c:pt>
                <c:pt idx="1">
                  <c:v>558</c:v>
                </c:pt>
              </c:numCache>
            </c:numRef>
          </c:val>
          <c:extLst>
            <c:ext xmlns:c16="http://schemas.microsoft.com/office/drawing/2014/chart" uri="{C3380CC4-5D6E-409C-BE32-E72D297353CC}">
              <c16:uniqueId val="{00000001-3543-4E58-A837-B48C35C442DD}"/>
            </c:ext>
          </c:extLst>
        </c:ser>
        <c:dLbls>
          <c:showLegendKey val="0"/>
          <c:showVal val="1"/>
          <c:showCatName val="0"/>
          <c:showSerName val="0"/>
          <c:showPercent val="0"/>
          <c:showBubbleSize val="0"/>
        </c:dLbls>
        <c:gapWidth val="219"/>
        <c:overlap val="-27"/>
        <c:axId val="233033088"/>
        <c:axId val="235263104"/>
      </c:barChart>
      <c:catAx>
        <c:axId val="23303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35263104"/>
        <c:crosses val="autoZero"/>
        <c:auto val="1"/>
        <c:lblAlgn val="ctr"/>
        <c:lblOffset val="100"/>
        <c:noMultiLvlLbl val="0"/>
      </c:catAx>
      <c:valAx>
        <c:axId val="235263104"/>
        <c:scaling>
          <c:orientation val="minMax"/>
        </c:scaling>
        <c:delete val="0"/>
        <c:axPos val="l"/>
        <c:title>
          <c:tx>
            <c:rich>
              <a:bodyPr rot="-5400000" vert="horz"/>
              <a:lstStyle/>
              <a:p>
                <a:pPr>
                  <a:defRPr/>
                </a:pPr>
                <a:r>
                  <a:rPr lang="en-US"/>
                  <a:t>Area in ha</a:t>
                </a:r>
              </a:p>
            </c:rich>
          </c:tx>
          <c:overlay val="0"/>
          <c:spPr>
            <a:noFill/>
            <a:ln>
              <a:noFill/>
            </a:ln>
            <a:effectLst/>
          </c:spPr>
        </c:title>
        <c:numFmt formatCode="0" sourceLinked="0"/>
        <c:majorTickMark val="none"/>
        <c:minorTickMark val="none"/>
        <c:tickLblPos val="nextTo"/>
        <c:spPr>
          <a:noFill/>
          <a:ln>
            <a:noFill/>
          </a:ln>
          <a:effectLst/>
        </c:spPr>
        <c:txPr>
          <a:bodyPr rot="-60000000" vert="horz"/>
          <a:lstStyle/>
          <a:p>
            <a:pPr>
              <a:defRPr/>
            </a:pPr>
            <a:endParaRPr lang="en-US"/>
          </a:p>
        </c:txPr>
        <c:crossAx val="233033088"/>
        <c:crosses val="autoZero"/>
        <c:crossBetween val="between"/>
      </c:valAx>
      <c:spPr>
        <a:noFill/>
        <a:ln>
          <a:solidFill>
            <a:sysClr val="windowText" lastClr="000000"/>
          </a:solidFill>
        </a:ln>
        <a:effectLst/>
      </c:spPr>
    </c:plotArea>
    <c:legend>
      <c:legendPos val="b"/>
      <c:layout>
        <c:manualLayout>
          <c:xMode val="edge"/>
          <c:yMode val="edge"/>
          <c:x val="0.58364543330817253"/>
          <c:y val="0.20711805687967128"/>
          <c:w val="0.33563890159174431"/>
          <c:h val="0.10915224246742078"/>
        </c:manualLayout>
      </c:layout>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ysClr val="windowText" lastClr="000000"/>
      </a:solidFill>
    </a:ln>
    <a:effectLst/>
  </c:spPr>
  <c:txPr>
    <a:bodyPr/>
    <a:lstStyle/>
    <a:p>
      <a:pPr>
        <a:defRPr sz="1200" b="1">
          <a:solidFill>
            <a:schemeClr val="tx1"/>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Jodakurali</a:t>
            </a:r>
            <a:r>
              <a:rPr lang="en-US" baseline="0" dirty="0"/>
              <a:t> GP- </a:t>
            </a:r>
            <a:r>
              <a:rPr lang="en-US" dirty="0"/>
              <a:t>Water Balance (ham)</a:t>
            </a:r>
          </a:p>
        </c:rich>
      </c:tx>
      <c:overlay val="0"/>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Sheet1!$Q$187</c:f>
              <c:strCache>
                <c:ptCount val="1"/>
                <c:pt idx="0">
                  <c:v>Total water availability (in ham)</c:v>
                </c:pt>
              </c:strCache>
            </c:strRef>
          </c:tx>
          <c:spPr>
            <a:solidFill>
              <a:schemeClr val="accent1"/>
            </a:solidFill>
            <a:ln>
              <a:noFill/>
            </a:ln>
            <a:effectLst/>
            <a:sp3d/>
          </c:spPr>
          <c:invertIfNegative val="0"/>
          <c:dLbls>
            <c:spPr>
              <a:noFill/>
              <a:ln>
                <a:noFill/>
              </a:ln>
              <a:effectLst/>
            </c:spPr>
            <c:txPr>
              <a:bodyPr rot="-5400000"/>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Sheet1!$R$186:$W$186</c:f>
              <c:strCache>
                <c:ptCount val="6"/>
                <c:pt idx="0">
                  <c:v>30 yrs Avg.</c:v>
                </c:pt>
                <c:pt idx="1">
                  <c:v>2017</c:v>
                </c:pt>
                <c:pt idx="2">
                  <c:v>2018</c:v>
                </c:pt>
                <c:pt idx="3">
                  <c:v>2019</c:v>
                </c:pt>
                <c:pt idx="4">
                  <c:v>2020</c:v>
                </c:pt>
                <c:pt idx="5">
                  <c:v>2021</c:v>
                </c:pt>
              </c:strCache>
            </c:strRef>
          </c:cat>
          <c:val>
            <c:numRef>
              <c:f>Sheet1!$R$187:$W$187</c:f>
              <c:numCache>
                <c:formatCode>0</c:formatCode>
                <c:ptCount val="6"/>
                <c:pt idx="0">
                  <c:v>284.14705000000032</c:v>
                </c:pt>
                <c:pt idx="1">
                  <c:v>262.93613199999902</c:v>
                </c:pt>
                <c:pt idx="2">
                  <c:v>216.04213600000023</c:v>
                </c:pt>
                <c:pt idx="3">
                  <c:v>182.72617399999999</c:v>
                </c:pt>
                <c:pt idx="4">
                  <c:v>382.87911799999955</c:v>
                </c:pt>
                <c:pt idx="5">
                  <c:v>343.91920399999964</c:v>
                </c:pt>
              </c:numCache>
            </c:numRef>
          </c:val>
          <c:extLst>
            <c:ext xmlns:c16="http://schemas.microsoft.com/office/drawing/2014/chart" uri="{C3380CC4-5D6E-409C-BE32-E72D297353CC}">
              <c16:uniqueId val="{00000000-9D0D-4327-9DED-E55B429BBE1B}"/>
            </c:ext>
          </c:extLst>
        </c:ser>
        <c:ser>
          <c:idx val="1"/>
          <c:order val="1"/>
          <c:tx>
            <c:strRef>
              <c:f>Sheet1!$Q$188</c:f>
              <c:strCache>
                <c:ptCount val="1"/>
                <c:pt idx="0">
                  <c:v>Total water demand (in ham)</c:v>
                </c:pt>
              </c:strCache>
            </c:strRef>
          </c:tx>
          <c:spPr>
            <a:solidFill>
              <a:schemeClr val="accent2"/>
            </a:solidFill>
            <a:ln>
              <a:noFill/>
            </a:ln>
            <a:effectLst/>
            <a:sp3d/>
          </c:spPr>
          <c:invertIfNegative val="0"/>
          <c:dLbls>
            <c:spPr>
              <a:noFill/>
              <a:ln>
                <a:noFill/>
              </a:ln>
              <a:effectLst/>
            </c:spPr>
            <c:txPr>
              <a:bodyPr rot="-5400000"/>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Sheet1!$R$186:$W$186</c:f>
              <c:strCache>
                <c:ptCount val="6"/>
                <c:pt idx="0">
                  <c:v>30 yrs Avg.</c:v>
                </c:pt>
                <c:pt idx="1">
                  <c:v>2017</c:v>
                </c:pt>
                <c:pt idx="2">
                  <c:v>2018</c:v>
                </c:pt>
                <c:pt idx="3">
                  <c:v>2019</c:v>
                </c:pt>
                <c:pt idx="4">
                  <c:v>2020</c:v>
                </c:pt>
                <c:pt idx="5">
                  <c:v>2021</c:v>
                </c:pt>
              </c:strCache>
            </c:strRef>
          </c:cat>
          <c:val>
            <c:numRef>
              <c:f>Sheet1!$R$188:$W$188</c:f>
              <c:numCache>
                <c:formatCode>0</c:formatCode>
                <c:ptCount val="6"/>
                <c:pt idx="0">
                  <c:v>1844.7143079999998</c:v>
                </c:pt>
                <c:pt idx="1">
                  <c:v>1317.8355870000019</c:v>
                </c:pt>
                <c:pt idx="2">
                  <c:v>1253.6799399999998</c:v>
                </c:pt>
                <c:pt idx="3">
                  <c:v>1286.2035830000011</c:v>
                </c:pt>
                <c:pt idx="4">
                  <c:v>2102.9338360000042</c:v>
                </c:pt>
                <c:pt idx="5">
                  <c:v>1631.3093079999999</c:v>
                </c:pt>
              </c:numCache>
            </c:numRef>
          </c:val>
          <c:extLst>
            <c:ext xmlns:c16="http://schemas.microsoft.com/office/drawing/2014/chart" uri="{C3380CC4-5D6E-409C-BE32-E72D297353CC}">
              <c16:uniqueId val="{00000001-9D0D-4327-9DED-E55B429BBE1B}"/>
            </c:ext>
          </c:extLst>
        </c:ser>
        <c:ser>
          <c:idx val="2"/>
          <c:order val="2"/>
          <c:tx>
            <c:strRef>
              <c:f>Sheet1!$Q$189</c:f>
              <c:strCache>
                <c:ptCount val="1"/>
                <c:pt idx="0">
                  <c:v>Water Balance (in ham)</c:v>
                </c:pt>
              </c:strCache>
            </c:strRef>
          </c:tx>
          <c:spPr>
            <a:solidFill>
              <a:srgbClr val="FF0000"/>
            </a:solidFill>
            <a:ln>
              <a:noFill/>
            </a:ln>
            <a:effectLst/>
            <a:sp3d/>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Sheet1!$R$186:$W$186</c:f>
              <c:strCache>
                <c:ptCount val="6"/>
                <c:pt idx="0">
                  <c:v>30 yrs Avg.</c:v>
                </c:pt>
                <c:pt idx="1">
                  <c:v>2017</c:v>
                </c:pt>
                <c:pt idx="2">
                  <c:v>2018</c:v>
                </c:pt>
                <c:pt idx="3">
                  <c:v>2019</c:v>
                </c:pt>
                <c:pt idx="4">
                  <c:v>2020</c:v>
                </c:pt>
                <c:pt idx="5">
                  <c:v>2021</c:v>
                </c:pt>
              </c:strCache>
            </c:strRef>
          </c:cat>
          <c:val>
            <c:numRef>
              <c:f>Sheet1!$R$189:$W$189</c:f>
              <c:numCache>
                <c:formatCode>0</c:formatCode>
                <c:ptCount val="6"/>
                <c:pt idx="0">
                  <c:v>-1560.567258</c:v>
                </c:pt>
                <c:pt idx="1">
                  <c:v>-1054.899455</c:v>
                </c:pt>
                <c:pt idx="2">
                  <c:v>-1037.637804</c:v>
                </c:pt>
                <c:pt idx="3">
                  <c:v>-1103.4774090000001</c:v>
                </c:pt>
                <c:pt idx="4">
                  <c:v>-1720.0547179999999</c:v>
                </c:pt>
                <c:pt idx="5">
                  <c:v>-1287.3901039999998</c:v>
                </c:pt>
              </c:numCache>
            </c:numRef>
          </c:val>
          <c:extLst>
            <c:ext xmlns:c16="http://schemas.microsoft.com/office/drawing/2014/chart" uri="{C3380CC4-5D6E-409C-BE32-E72D297353CC}">
              <c16:uniqueId val="{00000002-9D0D-4327-9DED-E55B429BBE1B}"/>
            </c:ext>
          </c:extLst>
        </c:ser>
        <c:dLbls>
          <c:showLegendKey val="0"/>
          <c:showVal val="0"/>
          <c:showCatName val="0"/>
          <c:showSerName val="0"/>
          <c:showPercent val="0"/>
          <c:showBubbleSize val="0"/>
        </c:dLbls>
        <c:gapWidth val="150"/>
        <c:shape val="box"/>
        <c:axId val="159617408"/>
        <c:axId val="159618944"/>
        <c:axId val="0"/>
      </c:bar3DChart>
      <c:catAx>
        <c:axId val="159617408"/>
        <c:scaling>
          <c:orientation val="minMax"/>
        </c:scaling>
        <c:delete val="0"/>
        <c:axPos val="b"/>
        <c:numFmt formatCode="General" sourceLinked="1"/>
        <c:majorTickMark val="none"/>
        <c:minorTickMark val="none"/>
        <c:tickLblPos val="nextTo"/>
        <c:spPr>
          <a:noFill/>
          <a:ln>
            <a:noFill/>
          </a:ln>
          <a:effectLst/>
        </c:spPr>
        <c:txPr>
          <a:bodyPr rot="-60000000" vert="horz"/>
          <a:lstStyle/>
          <a:p>
            <a:pPr>
              <a:defRPr>
                <a:solidFill>
                  <a:srgbClr val="00B050"/>
                </a:solidFill>
              </a:defRPr>
            </a:pPr>
            <a:endParaRPr lang="en-US"/>
          </a:p>
        </c:txPr>
        <c:crossAx val="159618944"/>
        <c:crosses val="autoZero"/>
        <c:auto val="1"/>
        <c:lblAlgn val="ctr"/>
        <c:lblOffset val="100"/>
        <c:noMultiLvlLbl val="0"/>
      </c:catAx>
      <c:valAx>
        <c:axId val="159618944"/>
        <c:scaling>
          <c:orientation val="minMax"/>
        </c:scaling>
        <c:delete val="1"/>
        <c:axPos val="l"/>
        <c:numFmt formatCode="0" sourceLinked="1"/>
        <c:majorTickMark val="none"/>
        <c:minorTickMark val="none"/>
        <c:tickLblPos val="nextTo"/>
        <c:crossAx val="159617408"/>
        <c:crosses val="autoZero"/>
        <c:crossBetween val="between"/>
      </c:valAx>
      <c:spPr>
        <a:noFill/>
        <a:ln>
          <a:noFill/>
        </a:ln>
        <a:effectLst/>
      </c:spPr>
    </c:plotArea>
    <c:legend>
      <c:legendPos val="b"/>
      <c:layout>
        <c:manualLayout>
          <c:xMode val="edge"/>
          <c:yMode val="edge"/>
          <c:x val="1.1107008753092451E-2"/>
          <c:y val="0.83203541299197148"/>
          <c:w val="0.97353275816599483"/>
          <c:h val="0.14442594440308534"/>
        </c:manualLayout>
      </c:layout>
      <c:overlay val="0"/>
      <c:spPr>
        <a:noFill/>
        <a:ln>
          <a:solidFill>
            <a:sysClr val="windowText" lastClr="000000"/>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sz="1200" b="1">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www.indianetzone.com/33/krishna_raja_sagara_dam_karnataka.htm" TargetMode="External"/><Relationship Id="rId1" Type="http://schemas.openxmlformats.org/officeDocument/2006/relationships/image" Target="../media/image45.jpg"/><Relationship Id="rId6" Type="http://schemas.openxmlformats.org/officeDocument/2006/relationships/hyperlink" Target="http://www.fundamatics.net/article/water-a-quintessential-public-good-that-needs-public-solutions/" TargetMode="External"/><Relationship Id="rId5" Type="http://schemas.openxmlformats.org/officeDocument/2006/relationships/image" Target="../media/image47.png"/><Relationship Id="rId4" Type="http://schemas.openxmlformats.org/officeDocument/2006/relationships/hyperlink" Target="https://en.wikipedia.org/wiki/File:River_Cauvery_in_Mekadatu,_Karnataka.jpg"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pxhere.com/en/photo/982523" TargetMode="External"/><Relationship Id="rId1" Type="http://schemas.openxmlformats.org/officeDocument/2006/relationships/image" Target="../media/image48.jpg"/><Relationship Id="rId6" Type="http://schemas.openxmlformats.org/officeDocument/2006/relationships/hyperlink" Target="https://pxhere.com/en/photo/1009510" TargetMode="External"/><Relationship Id="rId5" Type="http://schemas.openxmlformats.org/officeDocument/2006/relationships/image" Target="../media/image50.jpg"/><Relationship Id="rId4" Type="http://schemas.openxmlformats.org/officeDocument/2006/relationships/hyperlink" Target="https://gubbilabs.in/courses/content/remote-sensing-essentials" TargetMode="External"/></Relationships>
</file>

<file path=ppt/diagrams/_rels/data6.xml.rels><?xml version="1.0" encoding="UTF-8" standalone="yes"?>
<Relationships xmlns="http://schemas.openxmlformats.org/package/2006/relationships"><Relationship Id="rId2" Type="http://schemas.openxmlformats.org/officeDocument/2006/relationships/hyperlink" Target="https://www.freepngimg.com/png/93077-world-area-map-free-png-hq" TargetMode="External"/><Relationship Id="rId1" Type="http://schemas.openxmlformats.org/officeDocument/2006/relationships/image" Target="../media/image5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www.indianetzone.com/33/krishna_raja_sagara_dam_karnataka.htm" TargetMode="External"/><Relationship Id="rId1" Type="http://schemas.openxmlformats.org/officeDocument/2006/relationships/image" Target="../media/image45.jpg"/><Relationship Id="rId6" Type="http://schemas.openxmlformats.org/officeDocument/2006/relationships/hyperlink" Target="http://www.fundamatics.net/article/water-a-quintessential-public-good-that-needs-public-solutions/" TargetMode="External"/><Relationship Id="rId5" Type="http://schemas.openxmlformats.org/officeDocument/2006/relationships/image" Target="../media/image47.png"/><Relationship Id="rId4" Type="http://schemas.openxmlformats.org/officeDocument/2006/relationships/hyperlink" Target="https://en.wikipedia.org/wiki/File:River_Cauvery_in_Mekadatu,_Karnataka.jpg"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pxhere.com/en/photo/982523" TargetMode="External"/><Relationship Id="rId1" Type="http://schemas.openxmlformats.org/officeDocument/2006/relationships/image" Target="../media/image48.jpg"/><Relationship Id="rId6" Type="http://schemas.openxmlformats.org/officeDocument/2006/relationships/hyperlink" Target="https://pxhere.com/en/photo/1009510" TargetMode="External"/><Relationship Id="rId5" Type="http://schemas.openxmlformats.org/officeDocument/2006/relationships/image" Target="../media/image50.jpg"/><Relationship Id="rId4" Type="http://schemas.openxmlformats.org/officeDocument/2006/relationships/hyperlink" Target="https://gubbilabs.in/courses/content/remote-sensing-essentials"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s://www.freepngimg.com/png/93077-world-area-map-free-png-hq" TargetMode="External"/><Relationship Id="rId1"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819560-A194-4C55-96AD-A2D428FFD3F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1A89496-9BA5-4B07-90E4-F80660F98438}">
      <dgm:prSet/>
      <dgm:spPr/>
      <dgm:t>
        <a:bodyPr/>
        <a:lstStyle/>
        <a:p>
          <a:r>
            <a:rPr lang="en-US" dirty="0"/>
            <a:t>No single window information on water resources information of the state</a:t>
          </a:r>
        </a:p>
      </dgm:t>
    </dgm:pt>
    <dgm:pt modelId="{66C93BCF-472D-446C-ABB7-4E85EE2C876E}" type="parTrans" cxnId="{134068BB-F594-4CFC-AD05-4080DC838842}">
      <dgm:prSet/>
      <dgm:spPr/>
      <dgm:t>
        <a:bodyPr/>
        <a:lstStyle/>
        <a:p>
          <a:endParaRPr lang="en-US"/>
        </a:p>
      </dgm:t>
    </dgm:pt>
    <dgm:pt modelId="{4AD5DF4C-8BC6-494F-A3D4-E488EFCFA992}" type="sibTrans" cxnId="{134068BB-F594-4CFC-AD05-4080DC838842}">
      <dgm:prSet/>
      <dgm:spPr/>
      <dgm:t>
        <a:bodyPr/>
        <a:lstStyle/>
        <a:p>
          <a:endParaRPr lang="en-US"/>
        </a:p>
      </dgm:t>
    </dgm:pt>
    <dgm:pt modelId="{DF409D56-4B3E-4680-B26F-03F20E9DAEEC}">
      <dgm:prSet/>
      <dgm:spPr/>
      <dgm:t>
        <a:bodyPr/>
        <a:lstStyle/>
        <a:p>
          <a:r>
            <a:rPr lang="en-US"/>
            <a:t>Water resources data collected, generated remains with different departments to be made accessible to all users</a:t>
          </a:r>
        </a:p>
      </dgm:t>
    </dgm:pt>
    <dgm:pt modelId="{AA82A551-EC69-4839-B8F6-88E421217ECD}" type="parTrans" cxnId="{4CAD7FE5-22B6-474C-8349-43C90BD1E2EC}">
      <dgm:prSet/>
      <dgm:spPr/>
      <dgm:t>
        <a:bodyPr/>
        <a:lstStyle/>
        <a:p>
          <a:endParaRPr lang="en-US"/>
        </a:p>
      </dgm:t>
    </dgm:pt>
    <dgm:pt modelId="{C0707895-7FE6-4A90-AA2B-DBDF8BB308FF}" type="sibTrans" cxnId="{4CAD7FE5-22B6-474C-8349-43C90BD1E2EC}">
      <dgm:prSet/>
      <dgm:spPr/>
      <dgm:t>
        <a:bodyPr/>
        <a:lstStyle/>
        <a:p>
          <a:endParaRPr lang="en-US"/>
        </a:p>
      </dgm:t>
    </dgm:pt>
    <dgm:pt modelId="{977D4C5E-2F0E-4BE4-83FC-4D6438956ED7}">
      <dgm:prSet/>
      <dgm:spPr/>
      <dgm:t>
        <a:bodyPr/>
        <a:lstStyle/>
        <a:p>
          <a:r>
            <a:rPr lang="en-US"/>
            <a:t>Spatial, Analytical and Statistical dashboards to different stakeholders</a:t>
          </a:r>
        </a:p>
      </dgm:t>
    </dgm:pt>
    <dgm:pt modelId="{A9F31D8A-A287-4CF2-95F6-484063B3E63E}" type="parTrans" cxnId="{885F5D4F-6485-4080-8446-433171DC39BE}">
      <dgm:prSet/>
      <dgm:spPr/>
      <dgm:t>
        <a:bodyPr/>
        <a:lstStyle/>
        <a:p>
          <a:endParaRPr lang="en-US"/>
        </a:p>
      </dgm:t>
    </dgm:pt>
    <dgm:pt modelId="{DCA0A9C2-87E8-4E90-9588-00E0B6C6F96D}" type="sibTrans" cxnId="{885F5D4F-6485-4080-8446-433171DC39BE}">
      <dgm:prSet/>
      <dgm:spPr/>
      <dgm:t>
        <a:bodyPr/>
        <a:lstStyle/>
        <a:p>
          <a:endParaRPr lang="en-US"/>
        </a:p>
      </dgm:t>
    </dgm:pt>
    <dgm:pt modelId="{79AB1C90-1E10-4566-B858-8D60503AF6D7}">
      <dgm:prSet/>
      <dgm:spPr/>
      <dgm:t>
        <a:bodyPr/>
        <a:lstStyle/>
        <a:p>
          <a:r>
            <a:rPr lang="en-US"/>
            <a:t>Public access to reliable information on water resources of the State</a:t>
          </a:r>
        </a:p>
      </dgm:t>
    </dgm:pt>
    <dgm:pt modelId="{06314F1C-376B-477F-9637-2860676C1525}" type="parTrans" cxnId="{08D83652-0577-47AE-B9C3-17CB0503F65C}">
      <dgm:prSet/>
      <dgm:spPr/>
      <dgm:t>
        <a:bodyPr/>
        <a:lstStyle/>
        <a:p>
          <a:endParaRPr lang="en-US"/>
        </a:p>
      </dgm:t>
    </dgm:pt>
    <dgm:pt modelId="{E3B9D472-34E1-4E8B-91BD-2AE945AE1C05}" type="sibTrans" cxnId="{08D83652-0577-47AE-B9C3-17CB0503F65C}">
      <dgm:prSet/>
      <dgm:spPr/>
      <dgm:t>
        <a:bodyPr/>
        <a:lstStyle/>
        <a:p>
          <a:endParaRPr lang="en-US"/>
        </a:p>
      </dgm:t>
    </dgm:pt>
    <dgm:pt modelId="{492A7C84-1471-44EE-ABD6-476CAE6B0BAE}" type="pres">
      <dgm:prSet presAssocID="{F0819560-A194-4C55-96AD-A2D428FFD3FB}" presName="linear" presStyleCnt="0">
        <dgm:presLayoutVars>
          <dgm:animLvl val="lvl"/>
          <dgm:resizeHandles val="exact"/>
        </dgm:presLayoutVars>
      </dgm:prSet>
      <dgm:spPr/>
    </dgm:pt>
    <dgm:pt modelId="{21EE847D-B021-4E9C-89BB-D78FFC6FD5B4}" type="pres">
      <dgm:prSet presAssocID="{31A89496-9BA5-4B07-90E4-F80660F98438}" presName="parentText" presStyleLbl="node1" presStyleIdx="0" presStyleCnt="4">
        <dgm:presLayoutVars>
          <dgm:chMax val="0"/>
          <dgm:bulletEnabled val="1"/>
        </dgm:presLayoutVars>
      </dgm:prSet>
      <dgm:spPr/>
    </dgm:pt>
    <dgm:pt modelId="{6DE63D11-89FA-4D75-9ABC-29616C48E53D}" type="pres">
      <dgm:prSet presAssocID="{4AD5DF4C-8BC6-494F-A3D4-E488EFCFA992}" presName="spacer" presStyleCnt="0"/>
      <dgm:spPr/>
    </dgm:pt>
    <dgm:pt modelId="{7CFF37AB-CEE3-41A9-A0DA-E6F537AAA258}" type="pres">
      <dgm:prSet presAssocID="{DF409D56-4B3E-4680-B26F-03F20E9DAEEC}" presName="parentText" presStyleLbl="node1" presStyleIdx="1" presStyleCnt="4">
        <dgm:presLayoutVars>
          <dgm:chMax val="0"/>
          <dgm:bulletEnabled val="1"/>
        </dgm:presLayoutVars>
      </dgm:prSet>
      <dgm:spPr/>
    </dgm:pt>
    <dgm:pt modelId="{A3259B9D-C301-4DB5-96F0-DF660F136B7B}" type="pres">
      <dgm:prSet presAssocID="{C0707895-7FE6-4A90-AA2B-DBDF8BB308FF}" presName="spacer" presStyleCnt="0"/>
      <dgm:spPr/>
    </dgm:pt>
    <dgm:pt modelId="{BA058A58-F1F3-430B-B201-48158201A943}" type="pres">
      <dgm:prSet presAssocID="{977D4C5E-2F0E-4BE4-83FC-4D6438956ED7}" presName="parentText" presStyleLbl="node1" presStyleIdx="2" presStyleCnt="4">
        <dgm:presLayoutVars>
          <dgm:chMax val="0"/>
          <dgm:bulletEnabled val="1"/>
        </dgm:presLayoutVars>
      </dgm:prSet>
      <dgm:spPr/>
    </dgm:pt>
    <dgm:pt modelId="{0BBFF51C-6DD9-4E62-B995-29FEB6384F0C}" type="pres">
      <dgm:prSet presAssocID="{DCA0A9C2-87E8-4E90-9588-00E0B6C6F96D}" presName="spacer" presStyleCnt="0"/>
      <dgm:spPr/>
    </dgm:pt>
    <dgm:pt modelId="{6704B446-2B6F-408A-81E1-BE70068E3369}" type="pres">
      <dgm:prSet presAssocID="{79AB1C90-1E10-4566-B858-8D60503AF6D7}" presName="parentText" presStyleLbl="node1" presStyleIdx="3" presStyleCnt="4">
        <dgm:presLayoutVars>
          <dgm:chMax val="0"/>
          <dgm:bulletEnabled val="1"/>
        </dgm:presLayoutVars>
      </dgm:prSet>
      <dgm:spPr/>
    </dgm:pt>
  </dgm:ptLst>
  <dgm:cxnLst>
    <dgm:cxn modelId="{FF431D02-CA9E-43CE-8418-E1C8D06724E2}" type="presOf" srcId="{977D4C5E-2F0E-4BE4-83FC-4D6438956ED7}" destId="{BA058A58-F1F3-430B-B201-48158201A943}" srcOrd="0" destOrd="0" presId="urn:microsoft.com/office/officeart/2005/8/layout/vList2"/>
    <dgm:cxn modelId="{C10D5D40-979E-420F-9E21-848D5AEEB6DD}" type="presOf" srcId="{F0819560-A194-4C55-96AD-A2D428FFD3FB}" destId="{492A7C84-1471-44EE-ABD6-476CAE6B0BAE}" srcOrd="0" destOrd="0" presId="urn:microsoft.com/office/officeart/2005/8/layout/vList2"/>
    <dgm:cxn modelId="{885F5D4F-6485-4080-8446-433171DC39BE}" srcId="{F0819560-A194-4C55-96AD-A2D428FFD3FB}" destId="{977D4C5E-2F0E-4BE4-83FC-4D6438956ED7}" srcOrd="2" destOrd="0" parTransId="{A9F31D8A-A287-4CF2-95F6-484063B3E63E}" sibTransId="{DCA0A9C2-87E8-4E90-9588-00E0B6C6F96D}"/>
    <dgm:cxn modelId="{08D83652-0577-47AE-B9C3-17CB0503F65C}" srcId="{F0819560-A194-4C55-96AD-A2D428FFD3FB}" destId="{79AB1C90-1E10-4566-B858-8D60503AF6D7}" srcOrd="3" destOrd="0" parTransId="{06314F1C-376B-477F-9637-2860676C1525}" sibTransId="{E3B9D472-34E1-4E8B-91BD-2AE945AE1C05}"/>
    <dgm:cxn modelId="{A8C26FA2-F8C5-4635-902D-E0DB190263C6}" type="presOf" srcId="{31A89496-9BA5-4B07-90E4-F80660F98438}" destId="{21EE847D-B021-4E9C-89BB-D78FFC6FD5B4}" srcOrd="0" destOrd="0" presId="urn:microsoft.com/office/officeart/2005/8/layout/vList2"/>
    <dgm:cxn modelId="{106E9BAE-DFCC-4378-99B3-AB7D709A1B2E}" type="presOf" srcId="{DF409D56-4B3E-4680-B26F-03F20E9DAEEC}" destId="{7CFF37AB-CEE3-41A9-A0DA-E6F537AAA258}" srcOrd="0" destOrd="0" presId="urn:microsoft.com/office/officeart/2005/8/layout/vList2"/>
    <dgm:cxn modelId="{3E64AEB8-7822-4740-8C18-8683D9A2FE76}" type="presOf" srcId="{79AB1C90-1E10-4566-B858-8D60503AF6D7}" destId="{6704B446-2B6F-408A-81E1-BE70068E3369}" srcOrd="0" destOrd="0" presId="urn:microsoft.com/office/officeart/2005/8/layout/vList2"/>
    <dgm:cxn modelId="{134068BB-F594-4CFC-AD05-4080DC838842}" srcId="{F0819560-A194-4C55-96AD-A2D428FFD3FB}" destId="{31A89496-9BA5-4B07-90E4-F80660F98438}" srcOrd="0" destOrd="0" parTransId="{66C93BCF-472D-446C-ABB7-4E85EE2C876E}" sibTransId="{4AD5DF4C-8BC6-494F-A3D4-E488EFCFA992}"/>
    <dgm:cxn modelId="{4CAD7FE5-22B6-474C-8349-43C90BD1E2EC}" srcId="{F0819560-A194-4C55-96AD-A2D428FFD3FB}" destId="{DF409D56-4B3E-4680-B26F-03F20E9DAEEC}" srcOrd="1" destOrd="0" parTransId="{AA82A551-EC69-4839-B8F6-88E421217ECD}" sibTransId="{C0707895-7FE6-4A90-AA2B-DBDF8BB308FF}"/>
    <dgm:cxn modelId="{D6C2BDED-D772-43DD-BA8D-1E73E67F5B33}" type="presParOf" srcId="{492A7C84-1471-44EE-ABD6-476CAE6B0BAE}" destId="{21EE847D-B021-4E9C-89BB-D78FFC6FD5B4}" srcOrd="0" destOrd="0" presId="urn:microsoft.com/office/officeart/2005/8/layout/vList2"/>
    <dgm:cxn modelId="{CF0B3C14-1239-4F57-B88D-2277EDADB95E}" type="presParOf" srcId="{492A7C84-1471-44EE-ABD6-476CAE6B0BAE}" destId="{6DE63D11-89FA-4D75-9ABC-29616C48E53D}" srcOrd="1" destOrd="0" presId="urn:microsoft.com/office/officeart/2005/8/layout/vList2"/>
    <dgm:cxn modelId="{37F2D6F9-933F-4EEF-86A3-3800EDD1DA1D}" type="presParOf" srcId="{492A7C84-1471-44EE-ABD6-476CAE6B0BAE}" destId="{7CFF37AB-CEE3-41A9-A0DA-E6F537AAA258}" srcOrd="2" destOrd="0" presId="urn:microsoft.com/office/officeart/2005/8/layout/vList2"/>
    <dgm:cxn modelId="{B065E6D5-6BDD-4A25-B95E-0570CA1D225C}" type="presParOf" srcId="{492A7C84-1471-44EE-ABD6-476CAE6B0BAE}" destId="{A3259B9D-C301-4DB5-96F0-DF660F136B7B}" srcOrd="3" destOrd="0" presId="urn:microsoft.com/office/officeart/2005/8/layout/vList2"/>
    <dgm:cxn modelId="{02BBD06B-B468-4905-9EF6-F6753F075698}" type="presParOf" srcId="{492A7C84-1471-44EE-ABD6-476CAE6B0BAE}" destId="{BA058A58-F1F3-430B-B201-48158201A943}" srcOrd="4" destOrd="0" presId="urn:microsoft.com/office/officeart/2005/8/layout/vList2"/>
    <dgm:cxn modelId="{8EF416FA-08B5-4D7B-9A28-77C587322C99}" type="presParOf" srcId="{492A7C84-1471-44EE-ABD6-476CAE6B0BAE}" destId="{0BBFF51C-6DD9-4E62-B995-29FEB6384F0C}" srcOrd="5" destOrd="0" presId="urn:microsoft.com/office/officeart/2005/8/layout/vList2"/>
    <dgm:cxn modelId="{7B03F370-CA91-49F8-8B65-2CF3EF6CF0C9}" type="presParOf" srcId="{492A7C84-1471-44EE-ABD6-476CAE6B0BAE}" destId="{6704B446-2B6F-408A-81E1-BE70068E336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A0BEA3-A385-4453-9A3A-F209BB7D5903}"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AC59F0D8-CD1E-431C-AF9C-53204D506ED0}">
      <dgm:prSet phldrT="[Text]"/>
      <dgm:spPr/>
      <dgm:t>
        <a:bodyPr/>
        <a:lstStyle/>
        <a:p>
          <a:r>
            <a:rPr lang="en-US" dirty="0"/>
            <a:t>Available</a:t>
          </a:r>
        </a:p>
      </dgm:t>
    </dgm:pt>
    <dgm:pt modelId="{32B9B7CB-A20A-44EA-85A3-E010C6177F3B}" type="parTrans" cxnId="{C6A1BC5D-0646-4190-9444-5E9BF1AB4CD6}">
      <dgm:prSet/>
      <dgm:spPr/>
      <dgm:t>
        <a:bodyPr/>
        <a:lstStyle/>
        <a:p>
          <a:endParaRPr lang="en-US"/>
        </a:p>
      </dgm:t>
    </dgm:pt>
    <dgm:pt modelId="{8EC7EAF5-EF57-4C3F-AE87-539294B95B7C}" type="sibTrans" cxnId="{C6A1BC5D-0646-4190-9444-5E9BF1AB4CD6}">
      <dgm:prSet/>
      <dgm:spPr/>
      <dgm:t>
        <a:bodyPr/>
        <a:lstStyle/>
        <a:p>
          <a:endParaRPr lang="en-US"/>
        </a:p>
      </dgm:t>
    </dgm:pt>
    <dgm:pt modelId="{DAF3D7A5-7232-49A3-975B-3B79E09D6999}">
      <dgm:prSet phldrT="[Text]"/>
      <dgm:spPr/>
      <dgm:t>
        <a:bodyPr/>
        <a:lstStyle/>
        <a:p>
          <a:r>
            <a:rPr lang="en-US" dirty="0"/>
            <a:t>Demand</a:t>
          </a:r>
        </a:p>
      </dgm:t>
    </dgm:pt>
    <dgm:pt modelId="{D1238030-149E-40AA-A65D-93A5EF12A939}" type="parTrans" cxnId="{CC06418A-CD3F-4681-9825-EAD86DE70903}">
      <dgm:prSet/>
      <dgm:spPr/>
      <dgm:t>
        <a:bodyPr/>
        <a:lstStyle/>
        <a:p>
          <a:endParaRPr lang="en-US"/>
        </a:p>
      </dgm:t>
    </dgm:pt>
    <dgm:pt modelId="{DC5D0AD6-BF35-450F-A952-A2B775FBB2AB}" type="sibTrans" cxnId="{CC06418A-CD3F-4681-9825-EAD86DE70903}">
      <dgm:prSet/>
      <dgm:spPr/>
      <dgm:t>
        <a:bodyPr/>
        <a:lstStyle/>
        <a:p>
          <a:endParaRPr lang="en-US"/>
        </a:p>
      </dgm:t>
    </dgm:pt>
    <dgm:pt modelId="{31066E05-A3D3-4CCE-AE94-454C06CC18B5}" type="pres">
      <dgm:prSet presAssocID="{48A0BEA3-A385-4453-9A3A-F209BB7D5903}" presName="compositeShape" presStyleCnt="0">
        <dgm:presLayoutVars>
          <dgm:chMax val="2"/>
          <dgm:dir/>
          <dgm:resizeHandles val="exact"/>
        </dgm:presLayoutVars>
      </dgm:prSet>
      <dgm:spPr/>
    </dgm:pt>
    <dgm:pt modelId="{DD296955-9BDB-4645-8F98-8671FE1EACBA}" type="pres">
      <dgm:prSet presAssocID="{48A0BEA3-A385-4453-9A3A-F209BB7D5903}" presName="divider" presStyleLbl="fgShp" presStyleIdx="0" presStyleCnt="1"/>
      <dgm:spPr>
        <a:solidFill>
          <a:schemeClr val="accent6">
            <a:lumMod val="75000"/>
          </a:schemeClr>
        </a:solidFill>
      </dgm:spPr>
    </dgm:pt>
    <dgm:pt modelId="{D17C4C97-3F04-4181-97C3-C1B191A5E732}" type="pres">
      <dgm:prSet presAssocID="{AC59F0D8-CD1E-431C-AF9C-53204D506ED0}" presName="downArrow" presStyleLbl="node1" presStyleIdx="0" presStyleCnt="2"/>
      <dgm:spPr>
        <a:solidFill>
          <a:schemeClr val="accent1"/>
        </a:solidFill>
      </dgm:spPr>
    </dgm:pt>
    <dgm:pt modelId="{D6B44E6F-848E-4D23-8F47-FF6F038DD37C}" type="pres">
      <dgm:prSet presAssocID="{AC59F0D8-CD1E-431C-AF9C-53204D506ED0}" presName="downArrowText" presStyleLbl="revTx" presStyleIdx="0" presStyleCnt="2" custScaleX="105094">
        <dgm:presLayoutVars>
          <dgm:bulletEnabled val="1"/>
        </dgm:presLayoutVars>
      </dgm:prSet>
      <dgm:spPr/>
    </dgm:pt>
    <dgm:pt modelId="{58362868-B806-4644-8277-F470404B6DDB}" type="pres">
      <dgm:prSet presAssocID="{DAF3D7A5-7232-49A3-975B-3B79E09D6999}" presName="upArrow" presStyleLbl="node1" presStyleIdx="1" presStyleCnt="2"/>
      <dgm:spPr>
        <a:solidFill>
          <a:schemeClr val="accent2">
            <a:lumMod val="75000"/>
          </a:schemeClr>
        </a:solidFill>
      </dgm:spPr>
    </dgm:pt>
    <dgm:pt modelId="{FC166F47-0C4B-4036-A457-1F4B1D78BB34}" type="pres">
      <dgm:prSet presAssocID="{DAF3D7A5-7232-49A3-975B-3B79E09D6999}" presName="upArrowText" presStyleLbl="revTx" presStyleIdx="1" presStyleCnt="2">
        <dgm:presLayoutVars>
          <dgm:bulletEnabled val="1"/>
        </dgm:presLayoutVars>
      </dgm:prSet>
      <dgm:spPr/>
    </dgm:pt>
  </dgm:ptLst>
  <dgm:cxnLst>
    <dgm:cxn modelId="{AA7CC63E-98F1-4448-BFC8-EF62EB35F1BD}" type="presOf" srcId="{AC59F0D8-CD1E-431C-AF9C-53204D506ED0}" destId="{D6B44E6F-848E-4D23-8F47-FF6F038DD37C}" srcOrd="0" destOrd="0" presId="urn:microsoft.com/office/officeart/2005/8/layout/arrow3"/>
    <dgm:cxn modelId="{C6A1BC5D-0646-4190-9444-5E9BF1AB4CD6}" srcId="{48A0BEA3-A385-4453-9A3A-F209BB7D5903}" destId="{AC59F0D8-CD1E-431C-AF9C-53204D506ED0}" srcOrd="0" destOrd="0" parTransId="{32B9B7CB-A20A-44EA-85A3-E010C6177F3B}" sibTransId="{8EC7EAF5-EF57-4C3F-AE87-539294B95B7C}"/>
    <dgm:cxn modelId="{CC06418A-CD3F-4681-9825-EAD86DE70903}" srcId="{48A0BEA3-A385-4453-9A3A-F209BB7D5903}" destId="{DAF3D7A5-7232-49A3-975B-3B79E09D6999}" srcOrd="1" destOrd="0" parTransId="{D1238030-149E-40AA-A65D-93A5EF12A939}" sibTransId="{DC5D0AD6-BF35-450F-A952-A2B775FBB2AB}"/>
    <dgm:cxn modelId="{F04FF7B3-6188-475D-A6BA-9BA23A0AF1B2}" type="presOf" srcId="{48A0BEA3-A385-4453-9A3A-F209BB7D5903}" destId="{31066E05-A3D3-4CCE-AE94-454C06CC18B5}" srcOrd="0" destOrd="0" presId="urn:microsoft.com/office/officeart/2005/8/layout/arrow3"/>
    <dgm:cxn modelId="{B344CCB9-F3AF-4AFC-9883-A101C78A2DD5}" type="presOf" srcId="{DAF3D7A5-7232-49A3-975B-3B79E09D6999}" destId="{FC166F47-0C4B-4036-A457-1F4B1D78BB34}" srcOrd="0" destOrd="0" presId="urn:microsoft.com/office/officeart/2005/8/layout/arrow3"/>
    <dgm:cxn modelId="{DE94F818-26CC-4956-A26A-157477211466}" type="presParOf" srcId="{31066E05-A3D3-4CCE-AE94-454C06CC18B5}" destId="{DD296955-9BDB-4645-8F98-8671FE1EACBA}" srcOrd="0" destOrd="0" presId="urn:microsoft.com/office/officeart/2005/8/layout/arrow3"/>
    <dgm:cxn modelId="{25904F3C-ABBD-4AE1-9699-9C18580B338D}" type="presParOf" srcId="{31066E05-A3D3-4CCE-AE94-454C06CC18B5}" destId="{D17C4C97-3F04-4181-97C3-C1B191A5E732}" srcOrd="1" destOrd="0" presId="urn:microsoft.com/office/officeart/2005/8/layout/arrow3"/>
    <dgm:cxn modelId="{8B73D57C-9914-4792-A694-CAEBED2D14FB}" type="presParOf" srcId="{31066E05-A3D3-4CCE-AE94-454C06CC18B5}" destId="{D6B44E6F-848E-4D23-8F47-FF6F038DD37C}" srcOrd="2" destOrd="0" presId="urn:microsoft.com/office/officeart/2005/8/layout/arrow3"/>
    <dgm:cxn modelId="{F18E4875-070B-436C-8F03-321EEC5AC8D5}" type="presParOf" srcId="{31066E05-A3D3-4CCE-AE94-454C06CC18B5}" destId="{58362868-B806-4644-8277-F470404B6DDB}" srcOrd="3" destOrd="0" presId="urn:microsoft.com/office/officeart/2005/8/layout/arrow3"/>
    <dgm:cxn modelId="{6FE46C48-0A21-43CA-8E73-FDE1AAF322F3}" type="presParOf" srcId="{31066E05-A3D3-4CCE-AE94-454C06CC18B5}" destId="{FC166F47-0C4B-4036-A457-1F4B1D78BB34}" srcOrd="4" destOrd="0" presId="urn:microsoft.com/office/officeart/2005/8/layout/arrow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A73DF7-CBDF-4E2E-BC8D-CC3067E32568}" type="doc">
      <dgm:prSet loTypeId="urn:microsoft.com/office/officeart/2005/8/layout/matrix1" loCatId="matrix" qsTypeId="urn:microsoft.com/office/officeart/2005/8/quickstyle/simple5" qsCatId="simple" csTypeId="urn:microsoft.com/office/officeart/2005/8/colors/colorful1" csCatId="colorful" phldr="1"/>
      <dgm:spPr/>
      <dgm:t>
        <a:bodyPr/>
        <a:lstStyle/>
        <a:p>
          <a:endParaRPr lang="en-US"/>
        </a:p>
      </dgm:t>
    </dgm:pt>
    <dgm:pt modelId="{2848F205-564B-44B3-8A1B-1CBC841F2018}">
      <dgm:prSet phldrT="[Text]"/>
      <dgm:spPr/>
      <dgm:t>
        <a:bodyPr/>
        <a:lstStyle/>
        <a:p>
          <a:r>
            <a:rPr lang="en-US" dirty="0"/>
            <a:t>KWRIS</a:t>
          </a:r>
        </a:p>
      </dgm:t>
    </dgm:pt>
    <dgm:pt modelId="{57313625-5FB4-4F43-A421-46887D4CE17E}" type="parTrans" cxnId="{A29EDAF5-DF71-447F-9414-A2DE96DEA866}">
      <dgm:prSet/>
      <dgm:spPr/>
      <dgm:t>
        <a:bodyPr/>
        <a:lstStyle/>
        <a:p>
          <a:endParaRPr lang="en-US"/>
        </a:p>
      </dgm:t>
    </dgm:pt>
    <dgm:pt modelId="{9EF05C00-4579-45A7-B78B-83130A903781}" type="sibTrans" cxnId="{A29EDAF5-DF71-447F-9414-A2DE96DEA866}">
      <dgm:prSet/>
      <dgm:spPr/>
      <dgm:t>
        <a:bodyPr/>
        <a:lstStyle/>
        <a:p>
          <a:endParaRPr lang="en-US"/>
        </a:p>
      </dgm:t>
    </dgm:pt>
    <dgm:pt modelId="{01362DCE-ED04-47A0-BD73-125E47852559}">
      <dgm:prSet phldrT="[Text]"/>
      <dgm:spPr/>
      <dgm:t>
        <a:bodyPr/>
        <a:lstStyle/>
        <a:p>
          <a:r>
            <a:rPr lang="en-US" dirty="0"/>
            <a:t>Data collection / Monitoring</a:t>
          </a:r>
        </a:p>
      </dgm:t>
    </dgm:pt>
    <dgm:pt modelId="{111612B1-2974-4DE7-95E1-057054A97CDF}" type="parTrans" cxnId="{95EFFB23-574B-4F4F-93AB-88F2C16EE082}">
      <dgm:prSet/>
      <dgm:spPr/>
      <dgm:t>
        <a:bodyPr/>
        <a:lstStyle/>
        <a:p>
          <a:endParaRPr lang="en-US"/>
        </a:p>
      </dgm:t>
    </dgm:pt>
    <dgm:pt modelId="{92D22FB2-B1B7-4B1F-BCC2-8EF658A546A1}" type="sibTrans" cxnId="{95EFFB23-574B-4F4F-93AB-88F2C16EE082}">
      <dgm:prSet/>
      <dgm:spPr/>
      <dgm:t>
        <a:bodyPr/>
        <a:lstStyle/>
        <a:p>
          <a:endParaRPr lang="en-US"/>
        </a:p>
      </dgm:t>
    </dgm:pt>
    <dgm:pt modelId="{3E1B5BCD-401E-4C59-85C9-750BC252CBE3}">
      <dgm:prSet phldrT="[Text]"/>
      <dgm:spPr/>
      <dgm:t>
        <a:bodyPr/>
        <a:lstStyle/>
        <a:p>
          <a:r>
            <a:rPr lang="en-US" dirty="0"/>
            <a:t>Data archival / retrieval</a:t>
          </a:r>
        </a:p>
      </dgm:t>
    </dgm:pt>
    <dgm:pt modelId="{B114A712-D946-4883-A2CA-EE7DB6ABBD5B}" type="parTrans" cxnId="{D85B3AD3-9412-4604-9436-B127B23DAD7C}">
      <dgm:prSet/>
      <dgm:spPr/>
      <dgm:t>
        <a:bodyPr/>
        <a:lstStyle/>
        <a:p>
          <a:endParaRPr lang="en-US"/>
        </a:p>
      </dgm:t>
    </dgm:pt>
    <dgm:pt modelId="{8515810E-6063-41BC-AECD-DFA007BE2F9B}" type="sibTrans" cxnId="{D85B3AD3-9412-4604-9436-B127B23DAD7C}">
      <dgm:prSet/>
      <dgm:spPr/>
      <dgm:t>
        <a:bodyPr/>
        <a:lstStyle/>
        <a:p>
          <a:endParaRPr lang="en-US"/>
        </a:p>
      </dgm:t>
    </dgm:pt>
    <dgm:pt modelId="{163CBFCC-24F7-440D-99A3-FF8E452B506B}">
      <dgm:prSet phldrT="[Text]"/>
      <dgm:spPr/>
      <dgm:t>
        <a:bodyPr/>
        <a:lstStyle/>
        <a:p>
          <a:r>
            <a:rPr lang="en-US" dirty="0"/>
            <a:t>Data validation, viewing</a:t>
          </a:r>
        </a:p>
      </dgm:t>
    </dgm:pt>
    <dgm:pt modelId="{A667E8E5-9768-493F-A564-E5FB1F5F5F32}" type="parTrans" cxnId="{E6183902-9E5E-41D7-8628-FC93C71265C9}">
      <dgm:prSet/>
      <dgm:spPr/>
      <dgm:t>
        <a:bodyPr/>
        <a:lstStyle/>
        <a:p>
          <a:endParaRPr lang="en-US"/>
        </a:p>
      </dgm:t>
    </dgm:pt>
    <dgm:pt modelId="{CC1E679C-0C1C-4C8D-AEAE-34B37F52F86E}" type="sibTrans" cxnId="{E6183902-9E5E-41D7-8628-FC93C71265C9}">
      <dgm:prSet/>
      <dgm:spPr/>
      <dgm:t>
        <a:bodyPr/>
        <a:lstStyle/>
        <a:p>
          <a:endParaRPr lang="en-US"/>
        </a:p>
      </dgm:t>
    </dgm:pt>
    <dgm:pt modelId="{2515C0BE-D5D0-4AA9-9AA5-A266CF0C4FF9}">
      <dgm:prSet phldrT="[Text]"/>
      <dgm:spPr/>
      <dgm:t>
        <a:bodyPr/>
        <a:lstStyle/>
        <a:p>
          <a:r>
            <a:rPr lang="en-US" dirty="0"/>
            <a:t>Data analysis/ Report generation / sharing</a:t>
          </a:r>
        </a:p>
      </dgm:t>
    </dgm:pt>
    <dgm:pt modelId="{552FB821-EFE8-45FB-AA8F-72CB9B4E8B72}" type="parTrans" cxnId="{8B1402E2-60CA-47BF-BF95-8379A45F7721}">
      <dgm:prSet/>
      <dgm:spPr/>
      <dgm:t>
        <a:bodyPr/>
        <a:lstStyle/>
        <a:p>
          <a:endParaRPr lang="en-US"/>
        </a:p>
      </dgm:t>
    </dgm:pt>
    <dgm:pt modelId="{671E109B-A99E-4147-8202-074FFAA16F0A}" type="sibTrans" cxnId="{8B1402E2-60CA-47BF-BF95-8379A45F7721}">
      <dgm:prSet/>
      <dgm:spPr/>
      <dgm:t>
        <a:bodyPr/>
        <a:lstStyle/>
        <a:p>
          <a:endParaRPr lang="en-US"/>
        </a:p>
      </dgm:t>
    </dgm:pt>
    <dgm:pt modelId="{76E27789-6DF1-44AF-834C-8F3AB5724641}" type="pres">
      <dgm:prSet presAssocID="{A4A73DF7-CBDF-4E2E-BC8D-CC3067E32568}" presName="diagram" presStyleCnt="0">
        <dgm:presLayoutVars>
          <dgm:chMax val="1"/>
          <dgm:dir/>
          <dgm:animLvl val="ctr"/>
          <dgm:resizeHandles val="exact"/>
        </dgm:presLayoutVars>
      </dgm:prSet>
      <dgm:spPr/>
    </dgm:pt>
    <dgm:pt modelId="{39364C2A-8BA0-44D9-8BB5-81A8C376E3FF}" type="pres">
      <dgm:prSet presAssocID="{A4A73DF7-CBDF-4E2E-BC8D-CC3067E32568}" presName="matrix" presStyleCnt="0"/>
      <dgm:spPr/>
    </dgm:pt>
    <dgm:pt modelId="{F7ED4744-9108-4DA9-A392-7CE086A2CB0D}" type="pres">
      <dgm:prSet presAssocID="{A4A73DF7-CBDF-4E2E-BC8D-CC3067E32568}" presName="tile1" presStyleLbl="node1" presStyleIdx="0" presStyleCnt="4"/>
      <dgm:spPr/>
    </dgm:pt>
    <dgm:pt modelId="{8DB7DE4E-EC73-4F86-A65D-34FFB4B9DB8F}" type="pres">
      <dgm:prSet presAssocID="{A4A73DF7-CBDF-4E2E-BC8D-CC3067E32568}" presName="tile1text" presStyleLbl="node1" presStyleIdx="0" presStyleCnt="4">
        <dgm:presLayoutVars>
          <dgm:chMax val="0"/>
          <dgm:chPref val="0"/>
          <dgm:bulletEnabled val="1"/>
        </dgm:presLayoutVars>
      </dgm:prSet>
      <dgm:spPr/>
    </dgm:pt>
    <dgm:pt modelId="{5D5668D7-7B34-414A-91C6-9670B5F46C59}" type="pres">
      <dgm:prSet presAssocID="{A4A73DF7-CBDF-4E2E-BC8D-CC3067E32568}" presName="tile2" presStyleLbl="node1" presStyleIdx="1" presStyleCnt="4"/>
      <dgm:spPr/>
    </dgm:pt>
    <dgm:pt modelId="{00A4E05F-AFA5-447A-90A0-AC3BBDFD8578}" type="pres">
      <dgm:prSet presAssocID="{A4A73DF7-CBDF-4E2E-BC8D-CC3067E32568}" presName="tile2text" presStyleLbl="node1" presStyleIdx="1" presStyleCnt="4">
        <dgm:presLayoutVars>
          <dgm:chMax val="0"/>
          <dgm:chPref val="0"/>
          <dgm:bulletEnabled val="1"/>
        </dgm:presLayoutVars>
      </dgm:prSet>
      <dgm:spPr/>
    </dgm:pt>
    <dgm:pt modelId="{CE22E5BD-C823-4CC5-AE1B-065A33BEEC63}" type="pres">
      <dgm:prSet presAssocID="{A4A73DF7-CBDF-4E2E-BC8D-CC3067E32568}" presName="tile3" presStyleLbl="node1" presStyleIdx="2" presStyleCnt="4" custLinFactNeighborY="297"/>
      <dgm:spPr/>
    </dgm:pt>
    <dgm:pt modelId="{30383D17-A1A6-48A4-BD6E-C0E2B1F6D764}" type="pres">
      <dgm:prSet presAssocID="{A4A73DF7-CBDF-4E2E-BC8D-CC3067E32568}" presName="tile3text" presStyleLbl="node1" presStyleIdx="2" presStyleCnt="4">
        <dgm:presLayoutVars>
          <dgm:chMax val="0"/>
          <dgm:chPref val="0"/>
          <dgm:bulletEnabled val="1"/>
        </dgm:presLayoutVars>
      </dgm:prSet>
      <dgm:spPr/>
    </dgm:pt>
    <dgm:pt modelId="{3DE0B92E-15AD-40CC-889A-148FD445EE80}" type="pres">
      <dgm:prSet presAssocID="{A4A73DF7-CBDF-4E2E-BC8D-CC3067E32568}" presName="tile4" presStyleLbl="node1" presStyleIdx="3" presStyleCnt="4"/>
      <dgm:spPr/>
    </dgm:pt>
    <dgm:pt modelId="{BA53F02E-C2C8-448B-9AD1-F4F319EBF5AF}" type="pres">
      <dgm:prSet presAssocID="{A4A73DF7-CBDF-4E2E-BC8D-CC3067E32568}" presName="tile4text" presStyleLbl="node1" presStyleIdx="3" presStyleCnt="4">
        <dgm:presLayoutVars>
          <dgm:chMax val="0"/>
          <dgm:chPref val="0"/>
          <dgm:bulletEnabled val="1"/>
        </dgm:presLayoutVars>
      </dgm:prSet>
      <dgm:spPr/>
    </dgm:pt>
    <dgm:pt modelId="{2B22CAF5-3521-455C-B787-84D46066372C}" type="pres">
      <dgm:prSet presAssocID="{A4A73DF7-CBDF-4E2E-BC8D-CC3067E32568}" presName="centerTile" presStyleLbl="fgShp" presStyleIdx="0" presStyleCnt="1">
        <dgm:presLayoutVars>
          <dgm:chMax val="0"/>
          <dgm:chPref val="0"/>
        </dgm:presLayoutVars>
      </dgm:prSet>
      <dgm:spPr/>
    </dgm:pt>
  </dgm:ptLst>
  <dgm:cxnLst>
    <dgm:cxn modelId="{E6183902-9E5E-41D7-8628-FC93C71265C9}" srcId="{2848F205-564B-44B3-8A1B-1CBC841F2018}" destId="{163CBFCC-24F7-440D-99A3-FF8E452B506B}" srcOrd="2" destOrd="0" parTransId="{A667E8E5-9768-493F-A564-E5FB1F5F5F32}" sibTransId="{CC1E679C-0C1C-4C8D-AEAE-34B37F52F86E}"/>
    <dgm:cxn modelId="{80960919-1A90-4375-9EB0-96451AC66B0E}" type="presOf" srcId="{2515C0BE-D5D0-4AA9-9AA5-A266CF0C4FF9}" destId="{BA53F02E-C2C8-448B-9AD1-F4F319EBF5AF}" srcOrd="1" destOrd="0" presId="urn:microsoft.com/office/officeart/2005/8/layout/matrix1"/>
    <dgm:cxn modelId="{95EFFB23-574B-4F4F-93AB-88F2C16EE082}" srcId="{2848F205-564B-44B3-8A1B-1CBC841F2018}" destId="{01362DCE-ED04-47A0-BD73-125E47852559}" srcOrd="0" destOrd="0" parTransId="{111612B1-2974-4DE7-95E1-057054A97CDF}" sibTransId="{92D22FB2-B1B7-4B1F-BCC2-8EF658A546A1}"/>
    <dgm:cxn modelId="{0E8B9946-2F88-4BCB-86D9-3FB8C164AF57}" type="presOf" srcId="{A4A73DF7-CBDF-4E2E-BC8D-CC3067E32568}" destId="{76E27789-6DF1-44AF-834C-8F3AB5724641}" srcOrd="0" destOrd="0" presId="urn:microsoft.com/office/officeart/2005/8/layout/matrix1"/>
    <dgm:cxn modelId="{B9B0CC79-D1AB-4E50-97C8-BD50518B8A18}" type="presOf" srcId="{2848F205-564B-44B3-8A1B-1CBC841F2018}" destId="{2B22CAF5-3521-455C-B787-84D46066372C}" srcOrd="0" destOrd="0" presId="urn:microsoft.com/office/officeart/2005/8/layout/matrix1"/>
    <dgm:cxn modelId="{9FAA278E-7928-43FA-8F90-EFC45138C85A}" type="presOf" srcId="{163CBFCC-24F7-440D-99A3-FF8E452B506B}" destId="{30383D17-A1A6-48A4-BD6E-C0E2B1F6D764}" srcOrd="1" destOrd="0" presId="urn:microsoft.com/office/officeart/2005/8/layout/matrix1"/>
    <dgm:cxn modelId="{28A1CF95-0A86-423E-9F76-571438A30E2B}" type="presOf" srcId="{01362DCE-ED04-47A0-BD73-125E47852559}" destId="{8DB7DE4E-EC73-4F86-A65D-34FFB4B9DB8F}" srcOrd="1" destOrd="0" presId="urn:microsoft.com/office/officeart/2005/8/layout/matrix1"/>
    <dgm:cxn modelId="{2CE3E9A6-3E76-43FC-90D9-96F2F7A15D4F}" type="presOf" srcId="{3E1B5BCD-401E-4C59-85C9-750BC252CBE3}" destId="{5D5668D7-7B34-414A-91C6-9670B5F46C59}" srcOrd="0" destOrd="0" presId="urn:microsoft.com/office/officeart/2005/8/layout/matrix1"/>
    <dgm:cxn modelId="{49A089CB-78CD-429A-B965-1B42E78B1A9A}" type="presOf" srcId="{2515C0BE-D5D0-4AA9-9AA5-A266CF0C4FF9}" destId="{3DE0B92E-15AD-40CC-889A-148FD445EE80}" srcOrd="0" destOrd="0" presId="urn:microsoft.com/office/officeart/2005/8/layout/matrix1"/>
    <dgm:cxn modelId="{D85B3AD3-9412-4604-9436-B127B23DAD7C}" srcId="{2848F205-564B-44B3-8A1B-1CBC841F2018}" destId="{3E1B5BCD-401E-4C59-85C9-750BC252CBE3}" srcOrd="1" destOrd="0" parTransId="{B114A712-D946-4883-A2CA-EE7DB6ABBD5B}" sibTransId="{8515810E-6063-41BC-AECD-DFA007BE2F9B}"/>
    <dgm:cxn modelId="{2E40B8D7-3835-400F-96B7-BA01B362BBD0}" type="presOf" srcId="{3E1B5BCD-401E-4C59-85C9-750BC252CBE3}" destId="{00A4E05F-AFA5-447A-90A0-AC3BBDFD8578}" srcOrd="1" destOrd="0" presId="urn:microsoft.com/office/officeart/2005/8/layout/matrix1"/>
    <dgm:cxn modelId="{8B1402E2-60CA-47BF-BF95-8379A45F7721}" srcId="{2848F205-564B-44B3-8A1B-1CBC841F2018}" destId="{2515C0BE-D5D0-4AA9-9AA5-A266CF0C4FF9}" srcOrd="3" destOrd="0" parTransId="{552FB821-EFE8-45FB-AA8F-72CB9B4E8B72}" sibTransId="{671E109B-A99E-4147-8202-074FFAA16F0A}"/>
    <dgm:cxn modelId="{9011D4E9-C524-4C32-9381-7F3974F574F1}" type="presOf" srcId="{163CBFCC-24F7-440D-99A3-FF8E452B506B}" destId="{CE22E5BD-C823-4CC5-AE1B-065A33BEEC63}" srcOrd="0" destOrd="0" presId="urn:microsoft.com/office/officeart/2005/8/layout/matrix1"/>
    <dgm:cxn modelId="{008BAEED-EE94-44A5-A6B7-415230A847D4}" type="presOf" srcId="{01362DCE-ED04-47A0-BD73-125E47852559}" destId="{F7ED4744-9108-4DA9-A392-7CE086A2CB0D}" srcOrd="0" destOrd="0" presId="urn:microsoft.com/office/officeart/2005/8/layout/matrix1"/>
    <dgm:cxn modelId="{A29EDAF5-DF71-447F-9414-A2DE96DEA866}" srcId="{A4A73DF7-CBDF-4E2E-BC8D-CC3067E32568}" destId="{2848F205-564B-44B3-8A1B-1CBC841F2018}" srcOrd="0" destOrd="0" parTransId="{57313625-5FB4-4F43-A421-46887D4CE17E}" sibTransId="{9EF05C00-4579-45A7-B78B-83130A903781}"/>
    <dgm:cxn modelId="{311A5186-CD4D-47F5-A3FE-DAF90A8048BE}" type="presParOf" srcId="{76E27789-6DF1-44AF-834C-8F3AB5724641}" destId="{39364C2A-8BA0-44D9-8BB5-81A8C376E3FF}" srcOrd="0" destOrd="0" presId="urn:microsoft.com/office/officeart/2005/8/layout/matrix1"/>
    <dgm:cxn modelId="{CF6E10A8-12D4-4627-85F6-44E7C8C2FB35}" type="presParOf" srcId="{39364C2A-8BA0-44D9-8BB5-81A8C376E3FF}" destId="{F7ED4744-9108-4DA9-A392-7CE086A2CB0D}" srcOrd="0" destOrd="0" presId="urn:microsoft.com/office/officeart/2005/8/layout/matrix1"/>
    <dgm:cxn modelId="{EE8EFA6A-B304-4BDE-A25E-FB4B92A6C3B5}" type="presParOf" srcId="{39364C2A-8BA0-44D9-8BB5-81A8C376E3FF}" destId="{8DB7DE4E-EC73-4F86-A65D-34FFB4B9DB8F}" srcOrd="1" destOrd="0" presId="urn:microsoft.com/office/officeart/2005/8/layout/matrix1"/>
    <dgm:cxn modelId="{F643AC6E-E9BE-418A-BCEA-6650A3826276}" type="presParOf" srcId="{39364C2A-8BA0-44D9-8BB5-81A8C376E3FF}" destId="{5D5668D7-7B34-414A-91C6-9670B5F46C59}" srcOrd="2" destOrd="0" presId="urn:microsoft.com/office/officeart/2005/8/layout/matrix1"/>
    <dgm:cxn modelId="{3B8F81AD-3508-45BC-A4EE-051CAA4E7BB2}" type="presParOf" srcId="{39364C2A-8BA0-44D9-8BB5-81A8C376E3FF}" destId="{00A4E05F-AFA5-447A-90A0-AC3BBDFD8578}" srcOrd="3" destOrd="0" presId="urn:microsoft.com/office/officeart/2005/8/layout/matrix1"/>
    <dgm:cxn modelId="{3C53678B-9082-40DF-8386-7925B4F5E100}" type="presParOf" srcId="{39364C2A-8BA0-44D9-8BB5-81A8C376E3FF}" destId="{CE22E5BD-C823-4CC5-AE1B-065A33BEEC63}" srcOrd="4" destOrd="0" presId="urn:microsoft.com/office/officeart/2005/8/layout/matrix1"/>
    <dgm:cxn modelId="{242FE708-6576-4E6C-831D-A0EC8B312C33}" type="presParOf" srcId="{39364C2A-8BA0-44D9-8BB5-81A8C376E3FF}" destId="{30383D17-A1A6-48A4-BD6E-C0E2B1F6D764}" srcOrd="5" destOrd="0" presId="urn:microsoft.com/office/officeart/2005/8/layout/matrix1"/>
    <dgm:cxn modelId="{DB087CB4-91C4-4BCE-BDF0-7C468B4B96A3}" type="presParOf" srcId="{39364C2A-8BA0-44D9-8BB5-81A8C376E3FF}" destId="{3DE0B92E-15AD-40CC-889A-148FD445EE80}" srcOrd="6" destOrd="0" presId="urn:microsoft.com/office/officeart/2005/8/layout/matrix1"/>
    <dgm:cxn modelId="{27780E1C-097C-44B9-A41C-5E8AD5D1145D}" type="presParOf" srcId="{39364C2A-8BA0-44D9-8BB5-81A8C376E3FF}" destId="{BA53F02E-C2C8-448B-9AD1-F4F319EBF5AF}" srcOrd="7" destOrd="0" presId="urn:microsoft.com/office/officeart/2005/8/layout/matrix1"/>
    <dgm:cxn modelId="{F308E845-844E-44E2-9E1C-711BAFAF49F9}" type="presParOf" srcId="{76E27789-6DF1-44AF-834C-8F3AB5724641}" destId="{2B22CAF5-3521-455C-B787-84D46066372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9C3D62-43D3-4C6B-AAC7-97554C368D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997171F-8A39-4A34-A687-CA5803550FBD}">
      <dgm:prSet phldrT="[Text]" custT="1"/>
      <dgm:spPr>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t>
        <a:bodyPr/>
        <a:lstStyle/>
        <a:p>
          <a:r>
            <a:rPr lang="en-US" sz="3200" dirty="0">
              <a:solidFill>
                <a:schemeClr val="bg1">
                  <a:lumMod val="95000"/>
                </a:schemeClr>
              </a:solidFill>
            </a:rPr>
            <a:t>Reservoir Module</a:t>
          </a:r>
        </a:p>
      </dgm:t>
      <dgm:extLst>
        <a:ext uri="{E40237B7-FDA0-4F09-8148-C483321AD2D9}">
          <dgm14:cNvPr xmlns:dgm14="http://schemas.microsoft.com/office/drawing/2010/diagram" id="0" name="" descr="Arial view of a river, dam and lake"/>
        </a:ext>
      </dgm:extLst>
    </dgm:pt>
    <dgm:pt modelId="{F05F626A-A1EE-4259-BF72-049717DAA0D0}" type="parTrans" cxnId="{AB6B12C8-E0D4-469B-803F-715871029016}">
      <dgm:prSet/>
      <dgm:spPr/>
      <dgm:t>
        <a:bodyPr/>
        <a:lstStyle/>
        <a:p>
          <a:endParaRPr lang="en-US"/>
        </a:p>
      </dgm:t>
    </dgm:pt>
    <dgm:pt modelId="{E3B0018E-CCD6-4F22-B499-3673ABA1797D}" type="sibTrans" cxnId="{AB6B12C8-E0D4-469B-803F-715871029016}">
      <dgm:prSet/>
      <dgm:spPr/>
      <dgm:t>
        <a:bodyPr/>
        <a:lstStyle/>
        <a:p>
          <a:endParaRPr lang="en-US"/>
        </a:p>
      </dgm:t>
    </dgm:pt>
    <dgm:pt modelId="{6176E0C4-7530-431F-803C-7FA536305F46}">
      <dgm:prSet phldrT="[Text]" custT="1"/>
      <dgm:spPr/>
      <dgm:t>
        <a:bodyPr/>
        <a:lstStyle/>
        <a:p>
          <a:r>
            <a:rPr lang="en-US" sz="1800" dirty="0"/>
            <a:t>Daily levels from 21 Major Reservoirs collected through Mobile app and email</a:t>
          </a:r>
        </a:p>
      </dgm:t>
    </dgm:pt>
    <dgm:pt modelId="{D9C14966-208B-4A44-A89B-4046A5B54FD7}" type="parTrans" cxnId="{C83EBACA-9170-47BE-9B82-54FA47B93D17}">
      <dgm:prSet/>
      <dgm:spPr/>
      <dgm:t>
        <a:bodyPr/>
        <a:lstStyle/>
        <a:p>
          <a:endParaRPr lang="en-US"/>
        </a:p>
      </dgm:t>
    </dgm:pt>
    <dgm:pt modelId="{699C6187-641A-407B-A215-ECF9604F0776}" type="sibTrans" cxnId="{C83EBACA-9170-47BE-9B82-54FA47B93D17}">
      <dgm:prSet/>
      <dgm:spPr/>
      <dgm:t>
        <a:bodyPr/>
        <a:lstStyle/>
        <a:p>
          <a:endParaRPr lang="en-US"/>
        </a:p>
      </dgm:t>
    </dgm:pt>
    <dgm:pt modelId="{37C57967-CBF6-4CC3-A99B-C70D36557B7E}">
      <dgm:prSet phldrT="[Text]" custT="1"/>
      <dgm:spPr/>
      <dgm:t>
        <a:bodyPr/>
        <a:lstStyle/>
        <a:p>
          <a:r>
            <a:rPr lang="en-US" sz="1800" dirty="0"/>
            <a:t>CWMA and CWRC Reports, Cauvery basin daily reservoir info through SMS</a:t>
          </a:r>
        </a:p>
      </dgm:t>
    </dgm:pt>
    <dgm:pt modelId="{4A3A23DC-3338-4365-9DFD-1EABE799337E}" type="parTrans" cxnId="{14EC21CE-FCF8-4032-93A8-CB676AF5A849}">
      <dgm:prSet/>
      <dgm:spPr/>
      <dgm:t>
        <a:bodyPr/>
        <a:lstStyle/>
        <a:p>
          <a:endParaRPr lang="en-US"/>
        </a:p>
      </dgm:t>
    </dgm:pt>
    <dgm:pt modelId="{0847F7BF-3318-4A45-B944-270746245667}" type="sibTrans" cxnId="{14EC21CE-FCF8-4032-93A8-CB676AF5A849}">
      <dgm:prSet/>
      <dgm:spPr/>
      <dgm:t>
        <a:bodyPr/>
        <a:lstStyle/>
        <a:p>
          <a:endParaRPr lang="en-US"/>
        </a:p>
      </dgm:t>
    </dgm:pt>
    <dgm:pt modelId="{C883773A-3965-4A7E-9806-2BD8A1357282}">
      <dgm:prSet phldrT="[Text]" custT="1"/>
      <dgm:spPr>
        <a:blipFill dpi="0" rotWithShape="0">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dgm:spPr>
      <dgm:t>
        <a:bodyPr/>
        <a:lstStyle/>
        <a:p>
          <a:r>
            <a:rPr lang="en-US" sz="3200" dirty="0"/>
            <a:t>Surface Water module</a:t>
          </a:r>
        </a:p>
      </dgm:t>
    </dgm:pt>
    <dgm:pt modelId="{80707948-DB90-4553-8FB0-B5DE22504976}" type="parTrans" cxnId="{36609C69-616F-481B-A6D5-BD0950A14EBF}">
      <dgm:prSet/>
      <dgm:spPr/>
      <dgm:t>
        <a:bodyPr/>
        <a:lstStyle/>
        <a:p>
          <a:endParaRPr lang="en-US"/>
        </a:p>
      </dgm:t>
    </dgm:pt>
    <dgm:pt modelId="{138DA66F-4DC9-4559-992F-2C840BE75375}" type="sibTrans" cxnId="{36609C69-616F-481B-A6D5-BD0950A14EBF}">
      <dgm:prSet/>
      <dgm:spPr/>
      <dgm:t>
        <a:bodyPr/>
        <a:lstStyle/>
        <a:p>
          <a:endParaRPr lang="en-US"/>
        </a:p>
      </dgm:t>
    </dgm:pt>
    <dgm:pt modelId="{C6D59F71-CF24-4420-8580-F722D0B34321}">
      <dgm:prSet phldrT="[Text]" custT="1"/>
      <dgm:spPr/>
      <dgm:t>
        <a:bodyPr/>
        <a:lstStyle/>
        <a:p>
          <a:r>
            <a:rPr lang="en-US" sz="1800" dirty="0"/>
            <a:t>Catchment delineation</a:t>
          </a:r>
        </a:p>
      </dgm:t>
    </dgm:pt>
    <dgm:pt modelId="{F39DF337-33C7-446F-B13E-7A8A2CABD9D9}" type="parTrans" cxnId="{2453C95A-FE80-414A-885A-EECA5B68AB7C}">
      <dgm:prSet/>
      <dgm:spPr/>
      <dgm:t>
        <a:bodyPr/>
        <a:lstStyle/>
        <a:p>
          <a:endParaRPr lang="en-US"/>
        </a:p>
      </dgm:t>
    </dgm:pt>
    <dgm:pt modelId="{5F6776AE-0F67-4D0B-A49B-5C47B2BC430C}" type="sibTrans" cxnId="{2453C95A-FE80-414A-885A-EECA5B68AB7C}">
      <dgm:prSet/>
      <dgm:spPr/>
      <dgm:t>
        <a:bodyPr/>
        <a:lstStyle/>
        <a:p>
          <a:endParaRPr lang="en-US"/>
        </a:p>
      </dgm:t>
    </dgm:pt>
    <dgm:pt modelId="{2A8A75BA-189F-413A-B509-4396071C1B46}">
      <dgm:prSet phldrT="[Text]" custT="1"/>
      <dgm:spPr/>
      <dgm:t>
        <a:bodyPr/>
        <a:lstStyle/>
        <a:p>
          <a:r>
            <a:rPr lang="en-US" sz="1800" dirty="0"/>
            <a:t>Surface water Yield estimation of all sub basins</a:t>
          </a:r>
        </a:p>
      </dgm:t>
    </dgm:pt>
    <dgm:pt modelId="{2D35807E-AFC4-4264-91ED-FE6712F4269B}" type="parTrans" cxnId="{AC677C5D-F762-482D-85CB-1F0562FEBCC5}">
      <dgm:prSet/>
      <dgm:spPr/>
      <dgm:t>
        <a:bodyPr/>
        <a:lstStyle/>
        <a:p>
          <a:endParaRPr lang="en-US"/>
        </a:p>
      </dgm:t>
    </dgm:pt>
    <dgm:pt modelId="{EAC8ABF8-4423-4420-8C1C-F3AB9385FD73}" type="sibTrans" cxnId="{AC677C5D-F762-482D-85CB-1F0562FEBCC5}">
      <dgm:prSet/>
      <dgm:spPr/>
      <dgm:t>
        <a:bodyPr/>
        <a:lstStyle/>
        <a:p>
          <a:endParaRPr lang="en-US"/>
        </a:p>
      </dgm:t>
    </dgm:pt>
    <dgm:pt modelId="{B972EAD4-9D7B-4E90-BA90-5BD835679951}">
      <dgm:prSet phldrT="[Text]" custT="1"/>
      <dgm:spPr>
        <a:blipFill dpi="0" rotWithShape="1">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dgm:spPr>
      <dgm:t>
        <a:bodyPr/>
        <a:lstStyle/>
        <a:p>
          <a:r>
            <a:rPr lang="en-US" sz="3000" dirty="0"/>
            <a:t>Groundwater module</a:t>
          </a:r>
        </a:p>
      </dgm:t>
    </dgm:pt>
    <dgm:pt modelId="{728BD5E8-76CB-4B74-B2F1-E3B63540812D}" type="parTrans" cxnId="{1FD6FCD8-B400-432E-AFE9-3E6331C612EF}">
      <dgm:prSet/>
      <dgm:spPr/>
      <dgm:t>
        <a:bodyPr/>
        <a:lstStyle/>
        <a:p>
          <a:endParaRPr lang="en-US"/>
        </a:p>
      </dgm:t>
    </dgm:pt>
    <dgm:pt modelId="{F5427587-1D4A-41A0-A33B-1EAE49AF32C3}" type="sibTrans" cxnId="{1FD6FCD8-B400-432E-AFE9-3E6331C612EF}">
      <dgm:prSet/>
      <dgm:spPr/>
      <dgm:t>
        <a:bodyPr/>
        <a:lstStyle/>
        <a:p>
          <a:endParaRPr lang="en-US"/>
        </a:p>
      </dgm:t>
    </dgm:pt>
    <dgm:pt modelId="{FAE45A14-EDA4-4E86-B657-A5FC1C8C8002}">
      <dgm:prSet phldrT="[Text]" custT="1"/>
      <dgm:spPr/>
      <dgm:t>
        <a:bodyPr/>
        <a:lstStyle/>
        <a:p>
          <a:r>
            <a:rPr lang="en-US" sz="1800" dirty="0">
              <a:solidFill>
                <a:schemeClr val="accent3">
                  <a:lumMod val="75000"/>
                </a:schemeClr>
              </a:solidFill>
            </a:rPr>
            <a:t>Groundwater information Master Database after validation, Well levels</a:t>
          </a:r>
        </a:p>
      </dgm:t>
    </dgm:pt>
    <dgm:pt modelId="{FDCE2F79-E881-494B-BB31-1353F3989F59}" type="parTrans" cxnId="{9973DBE7-CCC4-4760-BDDC-B1D75777C778}">
      <dgm:prSet/>
      <dgm:spPr/>
      <dgm:t>
        <a:bodyPr/>
        <a:lstStyle/>
        <a:p>
          <a:endParaRPr lang="en-US"/>
        </a:p>
      </dgm:t>
    </dgm:pt>
    <dgm:pt modelId="{A8086A83-E033-49CA-A89E-18395A4D461B}" type="sibTrans" cxnId="{9973DBE7-CCC4-4760-BDDC-B1D75777C778}">
      <dgm:prSet/>
      <dgm:spPr/>
      <dgm:t>
        <a:bodyPr/>
        <a:lstStyle/>
        <a:p>
          <a:endParaRPr lang="en-US"/>
        </a:p>
      </dgm:t>
    </dgm:pt>
    <dgm:pt modelId="{BEEA054A-9559-49E8-A424-898C281787DE}">
      <dgm:prSet phldrT="[Text]" custT="1"/>
      <dgm:spPr/>
      <dgm:t>
        <a:bodyPr/>
        <a:lstStyle/>
        <a:p>
          <a:r>
            <a:rPr lang="en-US" sz="1800" dirty="0">
              <a:solidFill>
                <a:schemeClr val="accent3">
                  <a:lumMod val="75000"/>
                </a:schemeClr>
              </a:solidFill>
            </a:rPr>
            <a:t>Well profile and Quality parameters</a:t>
          </a:r>
        </a:p>
      </dgm:t>
    </dgm:pt>
    <dgm:pt modelId="{B858F4B8-754B-4EC8-9CE7-B9DCFA1991CA}" type="parTrans" cxnId="{983CE2BF-5DA4-41BD-BD22-1F21D66C4A9F}">
      <dgm:prSet/>
      <dgm:spPr/>
      <dgm:t>
        <a:bodyPr/>
        <a:lstStyle/>
        <a:p>
          <a:endParaRPr lang="en-US"/>
        </a:p>
      </dgm:t>
    </dgm:pt>
    <dgm:pt modelId="{D8460094-CF33-4A22-A0FF-AD3CC7510EDC}" type="sibTrans" cxnId="{983CE2BF-5DA4-41BD-BD22-1F21D66C4A9F}">
      <dgm:prSet/>
      <dgm:spPr/>
      <dgm:t>
        <a:bodyPr/>
        <a:lstStyle/>
        <a:p>
          <a:endParaRPr lang="en-US"/>
        </a:p>
      </dgm:t>
    </dgm:pt>
    <dgm:pt modelId="{D54C2E43-9A5B-4125-B48C-3BCAFD773DB6}">
      <dgm:prSet phldrT="[Text]" custT="1"/>
      <dgm:spPr/>
      <dgm:t>
        <a:bodyPr/>
        <a:lstStyle/>
        <a:p>
          <a:r>
            <a:rPr lang="en-US" sz="1800" dirty="0"/>
            <a:t>Krishna and Cauvery Basin water level reporting formats</a:t>
          </a:r>
        </a:p>
      </dgm:t>
    </dgm:pt>
    <dgm:pt modelId="{8440073B-84C4-4B72-A93B-3332BB8A7C17}" type="parTrans" cxnId="{5270082B-B637-439E-8F26-2E307B5A9CC0}">
      <dgm:prSet/>
      <dgm:spPr/>
      <dgm:t>
        <a:bodyPr/>
        <a:lstStyle/>
        <a:p>
          <a:endParaRPr lang="en-US"/>
        </a:p>
      </dgm:t>
    </dgm:pt>
    <dgm:pt modelId="{92E65EB2-89C4-4F60-BF4C-09C508DD2EDD}" type="sibTrans" cxnId="{5270082B-B637-439E-8F26-2E307B5A9CC0}">
      <dgm:prSet/>
      <dgm:spPr/>
      <dgm:t>
        <a:bodyPr/>
        <a:lstStyle/>
        <a:p>
          <a:endParaRPr lang="en-US"/>
        </a:p>
      </dgm:t>
    </dgm:pt>
    <dgm:pt modelId="{8D1C9EB7-DB07-4222-A109-01290C0E2C92}">
      <dgm:prSet phldrT="[Text]" custT="1"/>
      <dgm:spPr/>
      <dgm:t>
        <a:bodyPr/>
        <a:lstStyle/>
        <a:p>
          <a:r>
            <a:rPr lang="en-US" sz="1800" dirty="0">
              <a:solidFill>
                <a:schemeClr val="accent4">
                  <a:lumMod val="75000"/>
                </a:schemeClr>
              </a:solidFill>
            </a:rPr>
            <a:t>Canal level monitoring </a:t>
          </a:r>
        </a:p>
      </dgm:t>
    </dgm:pt>
    <dgm:pt modelId="{9F790534-61BB-444E-B711-B5A40FBACEDE}" type="parTrans" cxnId="{8E59358B-FDA1-4D55-BDE4-819D6DF69CDF}">
      <dgm:prSet/>
      <dgm:spPr/>
      <dgm:t>
        <a:bodyPr/>
        <a:lstStyle/>
        <a:p>
          <a:endParaRPr lang="en-US"/>
        </a:p>
      </dgm:t>
    </dgm:pt>
    <dgm:pt modelId="{BE634771-1AB1-47A6-9008-26C478B3CEEC}" type="sibTrans" cxnId="{8E59358B-FDA1-4D55-BDE4-819D6DF69CDF}">
      <dgm:prSet/>
      <dgm:spPr/>
      <dgm:t>
        <a:bodyPr/>
        <a:lstStyle/>
        <a:p>
          <a:endParaRPr lang="en-US"/>
        </a:p>
      </dgm:t>
    </dgm:pt>
    <dgm:pt modelId="{5623B2E1-FEEA-49CF-A6C2-F8BF1B405ACB}">
      <dgm:prSet phldrT="[Text]" custT="1"/>
      <dgm:spPr/>
      <dgm:t>
        <a:bodyPr/>
        <a:lstStyle/>
        <a:p>
          <a:r>
            <a:rPr lang="en-US" sz="1800" dirty="0">
              <a:solidFill>
                <a:srgbClr val="FF0000"/>
              </a:solidFill>
            </a:rPr>
            <a:t>Water bodies surface water extent</a:t>
          </a:r>
        </a:p>
      </dgm:t>
    </dgm:pt>
    <dgm:pt modelId="{0DC83ADD-9783-4144-9680-BA8D75FC16A6}" type="parTrans" cxnId="{0F88529D-AD36-4F20-8DAC-B74BF48B00B0}">
      <dgm:prSet/>
      <dgm:spPr/>
      <dgm:t>
        <a:bodyPr/>
        <a:lstStyle/>
        <a:p>
          <a:endParaRPr lang="en-US"/>
        </a:p>
      </dgm:t>
    </dgm:pt>
    <dgm:pt modelId="{58F67CF1-D0B1-4E0C-8495-C35C3F0C8BD3}" type="sibTrans" cxnId="{0F88529D-AD36-4F20-8DAC-B74BF48B00B0}">
      <dgm:prSet/>
      <dgm:spPr/>
      <dgm:t>
        <a:bodyPr/>
        <a:lstStyle/>
        <a:p>
          <a:endParaRPr lang="en-US"/>
        </a:p>
      </dgm:t>
    </dgm:pt>
    <dgm:pt modelId="{216FAB57-764D-4F0F-BD1F-A0AA8A62A7F4}">
      <dgm:prSet phldrT="[Text]" custT="1"/>
      <dgm:spPr/>
      <dgm:t>
        <a:bodyPr/>
        <a:lstStyle/>
        <a:p>
          <a:r>
            <a:rPr lang="en-US" sz="1800" dirty="0">
              <a:solidFill>
                <a:srgbClr val="FF0000"/>
              </a:solidFill>
            </a:rPr>
            <a:t>Rainfall data integration and Reports </a:t>
          </a:r>
        </a:p>
      </dgm:t>
    </dgm:pt>
    <dgm:pt modelId="{D6E0C5C7-7387-4A5C-BD1C-A92C3CE86B2A}" type="parTrans" cxnId="{DD636796-561C-4DC0-A27D-8E930FC4703D}">
      <dgm:prSet/>
      <dgm:spPr/>
      <dgm:t>
        <a:bodyPr/>
        <a:lstStyle/>
        <a:p>
          <a:endParaRPr lang="en-US"/>
        </a:p>
      </dgm:t>
    </dgm:pt>
    <dgm:pt modelId="{5365F405-A255-495A-B7B9-7DCE2651CDB1}" type="sibTrans" cxnId="{DD636796-561C-4DC0-A27D-8E930FC4703D}">
      <dgm:prSet/>
      <dgm:spPr/>
      <dgm:t>
        <a:bodyPr/>
        <a:lstStyle/>
        <a:p>
          <a:endParaRPr lang="en-US"/>
        </a:p>
      </dgm:t>
    </dgm:pt>
    <dgm:pt modelId="{5A3CF685-81A3-4533-951E-0C327B9A6877}">
      <dgm:prSet phldrT="[Text]" custT="1"/>
      <dgm:spPr/>
      <dgm:t>
        <a:bodyPr/>
        <a:lstStyle/>
        <a:p>
          <a:r>
            <a:rPr lang="en-US" sz="1800" dirty="0">
              <a:solidFill>
                <a:srgbClr val="FF0000"/>
              </a:solidFill>
            </a:rPr>
            <a:t>West flowing river data and all reservoir / dam locations and profiles</a:t>
          </a:r>
        </a:p>
      </dgm:t>
    </dgm:pt>
    <dgm:pt modelId="{91D9751C-03E0-4BA6-8A6B-36BFDC026BE3}" type="parTrans" cxnId="{9A3A5AAE-B5C4-4B66-B097-4B0ECFE7C3B7}">
      <dgm:prSet/>
      <dgm:spPr/>
      <dgm:t>
        <a:bodyPr/>
        <a:lstStyle/>
        <a:p>
          <a:endParaRPr lang="en-US"/>
        </a:p>
      </dgm:t>
    </dgm:pt>
    <dgm:pt modelId="{88BAC33B-3DD9-47DF-B569-7A49E2C72488}" type="sibTrans" cxnId="{9A3A5AAE-B5C4-4B66-B097-4B0ECFE7C3B7}">
      <dgm:prSet/>
      <dgm:spPr/>
      <dgm:t>
        <a:bodyPr/>
        <a:lstStyle/>
        <a:p>
          <a:endParaRPr lang="en-US"/>
        </a:p>
      </dgm:t>
    </dgm:pt>
    <dgm:pt modelId="{B0F8166C-DDA4-41D1-9246-E076BE40C304}" type="pres">
      <dgm:prSet presAssocID="{C19C3D62-43D3-4C6B-AAC7-97554C368D7E}" presName="Name0" presStyleCnt="0">
        <dgm:presLayoutVars>
          <dgm:dir/>
          <dgm:animLvl val="lvl"/>
          <dgm:resizeHandles val="exact"/>
        </dgm:presLayoutVars>
      </dgm:prSet>
      <dgm:spPr/>
    </dgm:pt>
    <dgm:pt modelId="{59161825-6D95-4461-A0E6-16C50AC84B15}" type="pres">
      <dgm:prSet presAssocID="{7997171F-8A39-4A34-A687-CA5803550FBD}" presName="linNode" presStyleCnt="0"/>
      <dgm:spPr/>
    </dgm:pt>
    <dgm:pt modelId="{22752219-90C2-4668-9726-6658D6A479A1}" type="pres">
      <dgm:prSet presAssocID="{7997171F-8A39-4A34-A687-CA5803550FBD}" presName="parentText" presStyleLbl="node1" presStyleIdx="0" presStyleCnt="3" custScaleX="70711">
        <dgm:presLayoutVars>
          <dgm:chMax val="1"/>
          <dgm:bulletEnabled val="1"/>
        </dgm:presLayoutVars>
      </dgm:prSet>
      <dgm:spPr/>
    </dgm:pt>
    <dgm:pt modelId="{06EC338D-1B2A-406B-861E-39440328D5C2}" type="pres">
      <dgm:prSet presAssocID="{7997171F-8A39-4A34-A687-CA5803550FBD}" presName="descendantText" presStyleLbl="alignAccFollowNode1" presStyleIdx="0" presStyleCnt="3" custScaleX="161641">
        <dgm:presLayoutVars>
          <dgm:bulletEnabled val="1"/>
        </dgm:presLayoutVars>
      </dgm:prSet>
      <dgm:spPr/>
    </dgm:pt>
    <dgm:pt modelId="{6D594A83-18F5-4EFC-BD13-1852C1498CF1}" type="pres">
      <dgm:prSet presAssocID="{E3B0018E-CCD6-4F22-B499-3673ABA1797D}" presName="sp" presStyleCnt="0"/>
      <dgm:spPr/>
    </dgm:pt>
    <dgm:pt modelId="{D3791DEC-A7B0-47C0-B217-4F4D4E18688C}" type="pres">
      <dgm:prSet presAssocID="{C883773A-3965-4A7E-9806-2BD8A1357282}" presName="linNode" presStyleCnt="0"/>
      <dgm:spPr/>
    </dgm:pt>
    <dgm:pt modelId="{9E96B474-0A62-4ED0-A381-C20A8C8D4923}" type="pres">
      <dgm:prSet presAssocID="{C883773A-3965-4A7E-9806-2BD8A1357282}" presName="parentText" presStyleLbl="node1" presStyleIdx="1" presStyleCnt="3" custScaleX="64921">
        <dgm:presLayoutVars>
          <dgm:chMax val="1"/>
          <dgm:bulletEnabled val="1"/>
        </dgm:presLayoutVars>
      </dgm:prSet>
      <dgm:spPr/>
    </dgm:pt>
    <dgm:pt modelId="{F1C22CD7-9B74-4E05-890D-024123FB94CB}" type="pres">
      <dgm:prSet presAssocID="{C883773A-3965-4A7E-9806-2BD8A1357282}" presName="descendantText" presStyleLbl="alignAccFollowNode1" presStyleIdx="1" presStyleCnt="3" custScaleX="146212">
        <dgm:presLayoutVars>
          <dgm:bulletEnabled val="1"/>
        </dgm:presLayoutVars>
      </dgm:prSet>
      <dgm:spPr/>
    </dgm:pt>
    <dgm:pt modelId="{AE4FF8D1-23E2-4B0D-9A6B-7CD26E477A0F}" type="pres">
      <dgm:prSet presAssocID="{138DA66F-4DC9-4559-992F-2C840BE75375}" presName="sp" presStyleCnt="0"/>
      <dgm:spPr/>
    </dgm:pt>
    <dgm:pt modelId="{F1053B53-EC15-4A62-BAA8-249B3A8BE3AB}" type="pres">
      <dgm:prSet presAssocID="{B972EAD4-9D7B-4E90-BA90-5BD835679951}" presName="linNode" presStyleCnt="0"/>
      <dgm:spPr/>
    </dgm:pt>
    <dgm:pt modelId="{0404658B-08FD-4FFA-8DE2-C0E91D046223}" type="pres">
      <dgm:prSet presAssocID="{B972EAD4-9D7B-4E90-BA90-5BD835679951}" presName="parentText" presStyleLbl="node1" presStyleIdx="2" presStyleCnt="3" custScaleX="55089">
        <dgm:presLayoutVars>
          <dgm:chMax val="1"/>
          <dgm:bulletEnabled val="1"/>
        </dgm:presLayoutVars>
      </dgm:prSet>
      <dgm:spPr/>
    </dgm:pt>
    <dgm:pt modelId="{0D54318E-25AD-442A-B6B8-5BF2D2869A9E}" type="pres">
      <dgm:prSet presAssocID="{B972EAD4-9D7B-4E90-BA90-5BD835679951}" presName="descendantText" presStyleLbl="alignAccFollowNode1" presStyleIdx="2" presStyleCnt="3" custScaleX="116329">
        <dgm:presLayoutVars>
          <dgm:bulletEnabled val="1"/>
        </dgm:presLayoutVars>
      </dgm:prSet>
      <dgm:spPr/>
    </dgm:pt>
  </dgm:ptLst>
  <dgm:cxnLst>
    <dgm:cxn modelId="{30B3C104-676E-4D2F-AD0C-8B2D6953D89D}" type="presOf" srcId="{D54C2E43-9A5B-4125-B48C-3BCAFD773DB6}" destId="{06EC338D-1B2A-406B-861E-39440328D5C2}" srcOrd="0" destOrd="2" presId="urn:microsoft.com/office/officeart/2005/8/layout/vList5"/>
    <dgm:cxn modelId="{F08DF404-EFAB-41EA-AB2D-539DDCD31321}" type="presOf" srcId="{C6D59F71-CF24-4420-8580-F722D0B34321}" destId="{F1C22CD7-9B74-4E05-890D-024123FB94CB}" srcOrd="0" destOrd="0" presId="urn:microsoft.com/office/officeart/2005/8/layout/vList5"/>
    <dgm:cxn modelId="{EB99A107-38D9-4173-B011-067A0F51FDE0}" type="presOf" srcId="{BEEA054A-9559-49E8-A424-898C281787DE}" destId="{0D54318E-25AD-442A-B6B8-5BF2D2869A9E}" srcOrd="0" destOrd="1" presId="urn:microsoft.com/office/officeart/2005/8/layout/vList5"/>
    <dgm:cxn modelId="{C622720D-8CE1-4F67-B11A-463C75714572}" type="presOf" srcId="{216FAB57-764D-4F0F-BD1F-A0AA8A62A7F4}" destId="{0D54318E-25AD-442A-B6B8-5BF2D2869A9E}" srcOrd="0" destOrd="2" presId="urn:microsoft.com/office/officeart/2005/8/layout/vList5"/>
    <dgm:cxn modelId="{5270082B-B637-439E-8F26-2E307B5A9CC0}" srcId="{7997171F-8A39-4A34-A687-CA5803550FBD}" destId="{D54C2E43-9A5B-4125-B48C-3BCAFD773DB6}" srcOrd="2" destOrd="0" parTransId="{8440073B-84C4-4B72-A93B-3332BB8A7C17}" sibTransId="{92E65EB2-89C4-4F60-BF4C-09C508DD2EDD}"/>
    <dgm:cxn modelId="{AC677C5D-F762-482D-85CB-1F0562FEBCC5}" srcId="{C883773A-3965-4A7E-9806-2BD8A1357282}" destId="{2A8A75BA-189F-413A-B509-4396071C1B46}" srcOrd="1" destOrd="0" parTransId="{2D35807E-AFC4-4264-91ED-FE6712F4269B}" sibTransId="{EAC8ABF8-4423-4420-8C1C-F3AB9385FD73}"/>
    <dgm:cxn modelId="{36609C69-616F-481B-A6D5-BD0950A14EBF}" srcId="{C19C3D62-43D3-4C6B-AAC7-97554C368D7E}" destId="{C883773A-3965-4A7E-9806-2BD8A1357282}" srcOrd="1" destOrd="0" parTransId="{80707948-DB90-4553-8FB0-B5DE22504976}" sibTransId="{138DA66F-4DC9-4559-992F-2C840BE75375}"/>
    <dgm:cxn modelId="{F1EC456E-5070-4F85-BF26-F28FE7E37609}" type="presOf" srcId="{37C57967-CBF6-4CC3-A99B-C70D36557B7E}" destId="{06EC338D-1B2A-406B-861E-39440328D5C2}" srcOrd="0" destOrd="1" presId="urn:microsoft.com/office/officeart/2005/8/layout/vList5"/>
    <dgm:cxn modelId="{E2412052-17A7-47B0-940F-351086018069}" type="presOf" srcId="{C19C3D62-43D3-4C6B-AAC7-97554C368D7E}" destId="{B0F8166C-DDA4-41D1-9246-E076BE40C304}" srcOrd="0" destOrd="0" presId="urn:microsoft.com/office/officeart/2005/8/layout/vList5"/>
    <dgm:cxn modelId="{B725CC78-9876-4A1D-8C2D-973253C57410}" type="presOf" srcId="{7997171F-8A39-4A34-A687-CA5803550FBD}" destId="{22752219-90C2-4668-9726-6658D6A479A1}" srcOrd="0" destOrd="0" presId="urn:microsoft.com/office/officeart/2005/8/layout/vList5"/>
    <dgm:cxn modelId="{2453C95A-FE80-414A-885A-EECA5B68AB7C}" srcId="{C883773A-3965-4A7E-9806-2BD8A1357282}" destId="{C6D59F71-CF24-4420-8580-F722D0B34321}" srcOrd="0" destOrd="0" parTransId="{F39DF337-33C7-446F-B13E-7A8A2CABD9D9}" sibTransId="{5F6776AE-0F67-4D0B-A49B-5C47B2BC430C}"/>
    <dgm:cxn modelId="{C2B69D83-51C6-4E9D-A1B0-53AF85FD7F6E}" type="presOf" srcId="{B972EAD4-9D7B-4E90-BA90-5BD835679951}" destId="{0404658B-08FD-4FFA-8DE2-C0E91D046223}" srcOrd="0" destOrd="0" presId="urn:microsoft.com/office/officeart/2005/8/layout/vList5"/>
    <dgm:cxn modelId="{8E59358B-FDA1-4D55-BDE4-819D6DF69CDF}" srcId="{C883773A-3965-4A7E-9806-2BD8A1357282}" destId="{8D1C9EB7-DB07-4222-A109-01290C0E2C92}" srcOrd="2" destOrd="0" parTransId="{9F790534-61BB-444E-B711-B5A40FBACEDE}" sibTransId="{BE634771-1AB1-47A6-9008-26C478B3CEEC}"/>
    <dgm:cxn modelId="{DD636796-561C-4DC0-A27D-8E930FC4703D}" srcId="{B972EAD4-9D7B-4E90-BA90-5BD835679951}" destId="{216FAB57-764D-4F0F-BD1F-A0AA8A62A7F4}" srcOrd="2" destOrd="0" parTransId="{D6E0C5C7-7387-4A5C-BD1C-A92C3CE86B2A}" sibTransId="{5365F405-A255-495A-B7B9-7DCE2651CDB1}"/>
    <dgm:cxn modelId="{0F88529D-AD36-4F20-8DAC-B74BF48B00B0}" srcId="{C883773A-3965-4A7E-9806-2BD8A1357282}" destId="{5623B2E1-FEEA-49CF-A6C2-F8BF1B405ACB}" srcOrd="3" destOrd="0" parTransId="{0DC83ADD-9783-4144-9680-BA8D75FC16A6}" sibTransId="{58F67CF1-D0B1-4E0C-8495-C35C3F0C8BD3}"/>
    <dgm:cxn modelId="{A9B535A5-CAC5-4702-98F8-AD31B18A8387}" type="presOf" srcId="{FAE45A14-EDA4-4E86-B657-A5FC1C8C8002}" destId="{0D54318E-25AD-442A-B6B8-5BF2D2869A9E}" srcOrd="0" destOrd="0" presId="urn:microsoft.com/office/officeart/2005/8/layout/vList5"/>
    <dgm:cxn modelId="{9A3A5AAE-B5C4-4B66-B097-4B0ECFE7C3B7}" srcId="{7997171F-8A39-4A34-A687-CA5803550FBD}" destId="{5A3CF685-81A3-4533-951E-0C327B9A6877}" srcOrd="3" destOrd="0" parTransId="{91D9751C-03E0-4BA6-8A6B-36BFDC026BE3}" sibTransId="{88BAC33B-3DD9-47DF-B569-7A49E2C72488}"/>
    <dgm:cxn modelId="{983CE2BF-5DA4-41BD-BD22-1F21D66C4A9F}" srcId="{B972EAD4-9D7B-4E90-BA90-5BD835679951}" destId="{BEEA054A-9559-49E8-A424-898C281787DE}" srcOrd="1" destOrd="0" parTransId="{B858F4B8-754B-4EC8-9CE7-B9DCFA1991CA}" sibTransId="{D8460094-CF33-4A22-A0FF-AD3CC7510EDC}"/>
    <dgm:cxn modelId="{4AE6C8C6-A5E8-434E-90B0-7B03AD199BDF}" type="presOf" srcId="{8D1C9EB7-DB07-4222-A109-01290C0E2C92}" destId="{F1C22CD7-9B74-4E05-890D-024123FB94CB}" srcOrd="0" destOrd="2" presId="urn:microsoft.com/office/officeart/2005/8/layout/vList5"/>
    <dgm:cxn modelId="{AB6B12C8-E0D4-469B-803F-715871029016}" srcId="{C19C3D62-43D3-4C6B-AAC7-97554C368D7E}" destId="{7997171F-8A39-4A34-A687-CA5803550FBD}" srcOrd="0" destOrd="0" parTransId="{F05F626A-A1EE-4259-BF72-049717DAA0D0}" sibTransId="{E3B0018E-CCD6-4F22-B499-3673ABA1797D}"/>
    <dgm:cxn modelId="{C83EBACA-9170-47BE-9B82-54FA47B93D17}" srcId="{7997171F-8A39-4A34-A687-CA5803550FBD}" destId="{6176E0C4-7530-431F-803C-7FA536305F46}" srcOrd="0" destOrd="0" parTransId="{D9C14966-208B-4A44-A89B-4046A5B54FD7}" sibTransId="{699C6187-641A-407B-A215-ECF9604F0776}"/>
    <dgm:cxn modelId="{14EC21CE-FCF8-4032-93A8-CB676AF5A849}" srcId="{7997171F-8A39-4A34-A687-CA5803550FBD}" destId="{37C57967-CBF6-4CC3-A99B-C70D36557B7E}" srcOrd="1" destOrd="0" parTransId="{4A3A23DC-3338-4365-9DFD-1EABE799337E}" sibTransId="{0847F7BF-3318-4A45-B944-270746245667}"/>
    <dgm:cxn modelId="{1FD6FCD8-B400-432E-AFE9-3E6331C612EF}" srcId="{C19C3D62-43D3-4C6B-AAC7-97554C368D7E}" destId="{B972EAD4-9D7B-4E90-BA90-5BD835679951}" srcOrd="2" destOrd="0" parTransId="{728BD5E8-76CB-4B74-B2F1-E3B63540812D}" sibTransId="{F5427587-1D4A-41A0-A33B-1EAE49AF32C3}"/>
    <dgm:cxn modelId="{DDE35CD9-E59A-4451-8166-EA6338F0E9B7}" type="presOf" srcId="{C883773A-3965-4A7E-9806-2BD8A1357282}" destId="{9E96B474-0A62-4ED0-A381-C20A8C8D4923}" srcOrd="0" destOrd="0" presId="urn:microsoft.com/office/officeart/2005/8/layout/vList5"/>
    <dgm:cxn modelId="{2966D5E7-5362-40F2-B5A9-AEE9E633065A}" type="presOf" srcId="{5623B2E1-FEEA-49CF-A6C2-F8BF1B405ACB}" destId="{F1C22CD7-9B74-4E05-890D-024123FB94CB}" srcOrd="0" destOrd="3" presId="urn:microsoft.com/office/officeart/2005/8/layout/vList5"/>
    <dgm:cxn modelId="{9973DBE7-CCC4-4760-BDDC-B1D75777C778}" srcId="{B972EAD4-9D7B-4E90-BA90-5BD835679951}" destId="{FAE45A14-EDA4-4E86-B657-A5FC1C8C8002}" srcOrd="0" destOrd="0" parTransId="{FDCE2F79-E881-494B-BB31-1353F3989F59}" sibTransId="{A8086A83-E033-49CA-A89E-18395A4D461B}"/>
    <dgm:cxn modelId="{01D9C1ED-3EE5-4A9A-B82C-76504814B9DC}" type="presOf" srcId="{5A3CF685-81A3-4533-951E-0C327B9A6877}" destId="{06EC338D-1B2A-406B-861E-39440328D5C2}" srcOrd="0" destOrd="3" presId="urn:microsoft.com/office/officeart/2005/8/layout/vList5"/>
    <dgm:cxn modelId="{C254FDF7-88DD-46D0-AC73-C8BC747BE941}" type="presOf" srcId="{6176E0C4-7530-431F-803C-7FA536305F46}" destId="{06EC338D-1B2A-406B-861E-39440328D5C2}" srcOrd="0" destOrd="0" presId="urn:microsoft.com/office/officeart/2005/8/layout/vList5"/>
    <dgm:cxn modelId="{844387F8-5E54-4778-A9F8-C45760B30B97}" type="presOf" srcId="{2A8A75BA-189F-413A-B509-4396071C1B46}" destId="{F1C22CD7-9B74-4E05-890D-024123FB94CB}" srcOrd="0" destOrd="1" presId="urn:microsoft.com/office/officeart/2005/8/layout/vList5"/>
    <dgm:cxn modelId="{00834DCA-A124-47B0-8860-F5C5310A99C9}" type="presParOf" srcId="{B0F8166C-DDA4-41D1-9246-E076BE40C304}" destId="{59161825-6D95-4461-A0E6-16C50AC84B15}" srcOrd="0" destOrd="0" presId="urn:microsoft.com/office/officeart/2005/8/layout/vList5"/>
    <dgm:cxn modelId="{84650D2F-ACDB-4A38-8AC9-D83A33498E37}" type="presParOf" srcId="{59161825-6D95-4461-A0E6-16C50AC84B15}" destId="{22752219-90C2-4668-9726-6658D6A479A1}" srcOrd="0" destOrd="0" presId="urn:microsoft.com/office/officeart/2005/8/layout/vList5"/>
    <dgm:cxn modelId="{95255553-FF06-4680-96F2-FCE8EA2FBC1F}" type="presParOf" srcId="{59161825-6D95-4461-A0E6-16C50AC84B15}" destId="{06EC338D-1B2A-406B-861E-39440328D5C2}" srcOrd="1" destOrd="0" presId="urn:microsoft.com/office/officeart/2005/8/layout/vList5"/>
    <dgm:cxn modelId="{8CC5A875-6307-4881-9145-DDE2F61A1F4D}" type="presParOf" srcId="{B0F8166C-DDA4-41D1-9246-E076BE40C304}" destId="{6D594A83-18F5-4EFC-BD13-1852C1498CF1}" srcOrd="1" destOrd="0" presId="urn:microsoft.com/office/officeart/2005/8/layout/vList5"/>
    <dgm:cxn modelId="{4EC3B0A3-8106-4367-A4AA-88E6948311FC}" type="presParOf" srcId="{B0F8166C-DDA4-41D1-9246-E076BE40C304}" destId="{D3791DEC-A7B0-47C0-B217-4F4D4E18688C}" srcOrd="2" destOrd="0" presId="urn:microsoft.com/office/officeart/2005/8/layout/vList5"/>
    <dgm:cxn modelId="{A969B453-9BB5-446C-899C-A9F09C4EE8BA}" type="presParOf" srcId="{D3791DEC-A7B0-47C0-B217-4F4D4E18688C}" destId="{9E96B474-0A62-4ED0-A381-C20A8C8D4923}" srcOrd="0" destOrd="0" presId="urn:microsoft.com/office/officeart/2005/8/layout/vList5"/>
    <dgm:cxn modelId="{3EE1E7F2-4F34-4170-A186-1AA0D9865205}" type="presParOf" srcId="{D3791DEC-A7B0-47C0-B217-4F4D4E18688C}" destId="{F1C22CD7-9B74-4E05-890D-024123FB94CB}" srcOrd="1" destOrd="0" presId="urn:microsoft.com/office/officeart/2005/8/layout/vList5"/>
    <dgm:cxn modelId="{4EAC7D7E-0FBE-4128-8AC1-8FADF85C33E4}" type="presParOf" srcId="{B0F8166C-DDA4-41D1-9246-E076BE40C304}" destId="{AE4FF8D1-23E2-4B0D-9A6B-7CD26E477A0F}" srcOrd="3" destOrd="0" presId="urn:microsoft.com/office/officeart/2005/8/layout/vList5"/>
    <dgm:cxn modelId="{6F6E7454-94CF-469F-A141-2DFBE4F9B241}" type="presParOf" srcId="{B0F8166C-DDA4-41D1-9246-E076BE40C304}" destId="{F1053B53-EC15-4A62-BAA8-249B3A8BE3AB}" srcOrd="4" destOrd="0" presId="urn:microsoft.com/office/officeart/2005/8/layout/vList5"/>
    <dgm:cxn modelId="{6B9D0424-8339-42D4-86D7-D86B4185C0C7}" type="presParOf" srcId="{F1053B53-EC15-4A62-BAA8-249B3A8BE3AB}" destId="{0404658B-08FD-4FFA-8DE2-C0E91D046223}" srcOrd="0" destOrd="0" presId="urn:microsoft.com/office/officeart/2005/8/layout/vList5"/>
    <dgm:cxn modelId="{F3771F43-11CE-435B-99C5-C97C4241D535}" type="presParOf" srcId="{F1053B53-EC15-4A62-BAA8-249B3A8BE3AB}" destId="{0D54318E-25AD-442A-B6B8-5BF2D2869A9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9C3D62-43D3-4C6B-AAC7-97554C368D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997171F-8A39-4A34-A687-CA5803550FBD}">
      <dgm:prSet phldrT="[Text]" custT="1"/>
      <dgm:spPr>
        <a:blipFill dpi="0" rotWithShape="0">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t>
        <a:bodyPr/>
        <a:lstStyle/>
        <a:p>
          <a:r>
            <a:rPr lang="en-US" sz="3200" dirty="0"/>
            <a:t>WUCS / CADA module</a:t>
          </a:r>
        </a:p>
      </dgm:t>
    </dgm:pt>
    <dgm:pt modelId="{F05F626A-A1EE-4259-BF72-049717DAA0D0}" type="parTrans" cxnId="{AB6B12C8-E0D4-469B-803F-715871029016}">
      <dgm:prSet/>
      <dgm:spPr/>
      <dgm:t>
        <a:bodyPr/>
        <a:lstStyle/>
        <a:p>
          <a:endParaRPr lang="en-US"/>
        </a:p>
      </dgm:t>
    </dgm:pt>
    <dgm:pt modelId="{E3B0018E-CCD6-4F22-B499-3673ABA1797D}" type="sibTrans" cxnId="{AB6B12C8-E0D4-469B-803F-715871029016}">
      <dgm:prSet/>
      <dgm:spPr/>
      <dgm:t>
        <a:bodyPr/>
        <a:lstStyle/>
        <a:p>
          <a:endParaRPr lang="en-US"/>
        </a:p>
      </dgm:t>
    </dgm:pt>
    <dgm:pt modelId="{6176E0C4-7530-431F-803C-7FA536305F46}">
      <dgm:prSet phldrT="[Text]"/>
      <dgm:spPr/>
      <dgm:t>
        <a:bodyPr/>
        <a:lstStyle/>
        <a:p>
          <a:r>
            <a:rPr lang="en-US" dirty="0"/>
            <a:t>Directorate, CADAs, Project level information and individual WUCS</a:t>
          </a:r>
        </a:p>
      </dgm:t>
    </dgm:pt>
    <dgm:pt modelId="{D9C14966-208B-4A44-A89B-4046A5B54FD7}" type="parTrans" cxnId="{C83EBACA-9170-47BE-9B82-54FA47B93D17}">
      <dgm:prSet/>
      <dgm:spPr/>
      <dgm:t>
        <a:bodyPr/>
        <a:lstStyle/>
        <a:p>
          <a:endParaRPr lang="en-US"/>
        </a:p>
      </dgm:t>
    </dgm:pt>
    <dgm:pt modelId="{699C6187-641A-407B-A215-ECF9604F0776}" type="sibTrans" cxnId="{C83EBACA-9170-47BE-9B82-54FA47B93D17}">
      <dgm:prSet/>
      <dgm:spPr/>
      <dgm:t>
        <a:bodyPr/>
        <a:lstStyle/>
        <a:p>
          <a:endParaRPr lang="en-US"/>
        </a:p>
      </dgm:t>
    </dgm:pt>
    <dgm:pt modelId="{37C57967-CBF6-4CC3-A99B-C70D36557B7E}">
      <dgm:prSet phldrT="[Text]"/>
      <dgm:spPr/>
      <dgm:t>
        <a:bodyPr/>
        <a:lstStyle/>
        <a:p>
          <a:r>
            <a:rPr lang="en-US" dirty="0">
              <a:solidFill>
                <a:schemeClr val="accent3">
                  <a:lumMod val="75000"/>
                </a:schemeClr>
              </a:solidFill>
            </a:rPr>
            <a:t>Dashboard and Reports</a:t>
          </a:r>
        </a:p>
      </dgm:t>
    </dgm:pt>
    <dgm:pt modelId="{4A3A23DC-3338-4365-9DFD-1EABE799337E}" type="parTrans" cxnId="{14EC21CE-FCF8-4032-93A8-CB676AF5A849}">
      <dgm:prSet/>
      <dgm:spPr/>
      <dgm:t>
        <a:bodyPr/>
        <a:lstStyle/>
        <a:p>
          <a:endParaRPr lang="en-US"/>
        </a:p>
      </dgm:t>
    </dgm:pt>
    <dgm:pt modelId="{0847F7BF-3318-4A45-B944-270746245667}" type="sibTrans" cxnId="{14EC21CE-FCF8-4032-93A8-CB676AF5A849}">
      <dgm:prSet/>
      <dgm:spPr/>
      <dgm:t>
        <a:bodyPr/>
        <a:lstStyle/>
        <a:p>
          <a:endParaRPr lang="en-US"/>
        </a:p>
      </dgm:t>
    </dgm:pt>
    <dgm:pt modelId="{C883773A-3965-4A7E-9806-2BD8A1357282}">
      <dgm:prSet phldrT="[Text]" custT="1"/>
      <dgm:spPr>
        <a:blipFill dpi="0" rotWithShape="0">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dgm:spPr>
      <dgm:t>
        <a:bodyPr/>
        <a:lstStyle/>
        <a:p>
          <a:r>
            <a:rPr lang="en-US" sz="3200" dirty="0"/>
            <a:t>Remote</a:t>
          </a:r>
          <a:r>
            <a:rPr lang="en-US" sz="3200" baseline="0" dirty="0"/>
            <a:t> Sensing</a:t>
          </a:r>
          <a:endParaRPr lang="en-US" sz="3200" dirty="0"/>
        </a:p>
      </dgm:t>
    </dgm:pt>
    <dgm:pt modelId="{80707948-DB90-4553-8FB0-B5DE22504976}" type="parTrans" cxnId="{36609C69-616F-481B-A6D5-BD0950A14EBF}">
      <dgm:prSet/>
      <dgm:spPr/>
      <dgm:t>
        <a:bodyPr/>
        <a:lstStyle/>
        <a:p>
          <a:endParaRPr lang="en-US"/>
        </a:p>
      </dgm:t>
    </dgm:pt>
    <dgm:pt modelId="{138DA66F-4DC9-4559-992F-2C840BE75375}" type="sibTrans" cxnId="{36609C69-616F-481B-A6D5-BD0950A14EBF}">
      <dgm:prSet/>
      <dgm:spPr/>
      <dgm:t>
        <a:bodyPr/>
        <a:lstStyle/>
        <a:p>
          <a:endParaRPr lang="en-US"/>
        </a:p>
      </dgm:t>
    </dgm:pt>
    <dgm:pt modelId="{C6D59F71-CF24-4420-8580-F722D0B34321}">
      <dgm:prSet phldrT="[Text]"/>
      <dgm:spPr/>
      <dgm:t>
        <a:bodyPr/>
        <a:lstStyle/>
        <a:p>
          <a:r>
            <a:rPr lang="en-US" dirty="0"/>
            <a:t>Soil moisture maps </a:t>
          </a:r>
        </a:p>
      </dgm:t>
    </dgm:pt>
    <dgm:pt modelId="{F39DF337-33C7-446F-B13E-7A8A2CABD9D9}" type="parTrans" cxnId="{2453C95A-FE80-414A-885A-EECA5B68AB7C}">
      <dgm:prSet/>
      <dgm:spPr/>
      <dgm:t>
        <a:bodyPr/>
        <a:lstStyle/>
        <a:p>
          <a:endParaRPr lang="en-US"/>
        </a:p>
      </dgm:t>
    </dgm:pt>
    <dgm:pt modelId="{5F6776AE-0F67-4D0B-A49B-5C47B2BC430C}" type="sibTrans" cxnId="{2453C95A-FE80-414A-885A-EECA5B68AB7C}">
      <dgm:prSet/>
      <dgm:spPr/>
      <dgm:t>
        <a:bodyPr/>
        <a:lstStyle/>
        <a:p>
          <a:endParaRPr lang="en-US"/>
        </a:p>
      </dgm:t>
    </dgm:pt>
    <dgm:pt modelId="{B972EAD4-9D7B-4E90-BA90-5BD835679951}">
      <dgm:prSet phldrT="[Text]" custT="1"/>
      <dgm:spPr>
        <a:blipFill dpi="0" rotWithShape="0">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dgm:spPr>
      <dgm:t>
        <a:bodyPr/>
        <a:lstStyle/>
        <a:p>
          <a:r>
            <a:rPr lang="en-US" sz="2800" dirty="0"/>
            <a:t>Land</a:t>
          </a:r>
          <a:r>
            <a:rPr lang="en-US" sz="2800" baseline="0" dirty="0"/>
            <a:t> and Water Management – CLART, Water Balance</a:t>
          </a:r>
          <a:endParaRPr lang="en-US" sz="2800" dirty="0"/>
        </a:p>
      </dgm:t>
    </dgm:pt>
    <dgm:pt modelId="{728BD5E8-76CB-4B74-B2F1-E3B63540812D}" type="parTrans" cxnId="{1FD6FCD8-B400-432E-AFE9-3E6331C612EF}">
      <dgm:prSet/>
      <dgm:spPr/>
      <dgm:t>
        <a:bodyPr/>
        <a:lstStyle/>
        <a:p>
          <a:endParaRPr lang="en-US"/>
        </a:p>
      </dgm:t>
    </dgm:pt>
    <dgm:pt modelId="{F5427587-1D4A-41A0-A33B-1EAE49AF32C3}" type="sibTrans" cxnId="{1FD6FCD8-B400-432E-AFE9-3E6331C612EF}">
      <dgm:prSet/>
      <dgm:spPr/>
      <dgm:t>
        <a:bodyPr/>
        <a:lstStyle/>
        <a:p>
          <a:endParaRPr lang="en-US"/>
        </a:p>
      </dgm:t>
    </dgm:pt>
    <dgm:pt modelId="{FAE45A14-EDA4-4E86-B657-A5FC1C8C8002}">
      <dgm:prSet phldrT="[Text]"/>
      <dgm:spPr/>
      <dgm:t>
        <a:bodyPr/>
        <a:lstStyle/>
        <a:p>
          <a:r>
            <a:rPr lang="en-US" dirty="0">
              <a:solidFill>
                <a:schemeClr val="accent3">
                  <a:lumMod val="75000"/>
                </a:schemeClr>
              </a:solidFill>
            </a:rPr>
            <a:t>Gram Panchayath Water Balance</a:t>
          </a:r>
        </a:p>
      </dgm:t>
    </dgm:pt>
    <dgm:pt modelId="{FDCE2F79-E881-494B-BB31-1353F3989F59}" type="parTrans" cxnId="{9973DBE7-CCC4-4760-BDDC-B1D75777C778}">
      <dgm:prSet/>
      <dgm:spPr/>
      <dgm:t>
        <a:bodyPr/>
        <a:lstStyle/>
        <a:p>
          <a:endParaRPr lang="en-US"/>
        </a:p>
      </dgm:t>
    </dgm:pt>
    <dgm:pt modelId="{A8086A83-E033-49CA-A89E-18395A4D461B}" type="sibTrans" cxnId="{9973DBE7-CCC4-4760-BDDC-B1D75777C778}">
      <dgm:prSet/>
      <dgm:spPr/>
      <dgm:t>
        <a:bodyPr/>
        <a:lstStyle/>
        <a:p>
          <a:endParaRPr lang="en-US"/>
        </a:p>
      </dgm:t>
    </dgm:pt>
    <dgm:pt modelId="{BEEA054A-9559-49E8-A424-898C281787DE}">
      <dgm:prSet phldrT="[Text]"/>
      <dgm:spPr/>
      <dgm:t>
        <a:bodyPr/>
        <a:lstStyle/>
        <a:p>
          <a:r>
            <a:rPr lang="en-US" dirty="0">
              <a:solidFill>
                <a:schemeClr val="accent2"/>
              </a:solidFill>
            </a:rPr>
            <a:t>Land and Water Management Project output integration </a:t>
          </a:r>
        </a:p>
      </dgm:t>
    </dgm:pt>
    <dgm:pt modelId="{B858F4B8-754B-4EC8-9CE7-B9DCFA1991CA}" type="parTrans" cxnId="{983CE2BF-5DA4-41BD-BD22-1F21D66C4A9F}">
      <dgm:prSet/>
      <dgm:spPr/>
      <dgm:t>
        <a:bodyPr/>
        <a:lstStyle/>
        <a:p>
          <a:endParaRPr lang="en-US"/>
        </a:p>
      </dgm:t>
    </dgm:pt>
    <dgm:pt modelId="{D8460094-CF33-4A22-A0FF-AD3CC7510EDC}" type="sibTrans" cxnId="{983CE2BF-5DA4-41BD-BD22-1F21D66C4A9F}">
      <dgm:prSet/>
      <dgm:spPr/>
      <dgm:t>
        <a:bodyPr/>
        <a:lstStyle/>
        <a:p>
          <a:endParaRPr lang="en-US"/>
        </a:p>
      </dgm:t>
    </dgm:pt>
    <dgm:pt modelId="{D54C2E43-9A5B-4125-B48C-3BCAFD773DB6}">
      <dgm:prSet phldrT="[Text]"/>
      <dgm:spPr/>
      <dgm:t>
        <a:bodyPr/>
        <a:lstStyle/>
        <a:p>
          <a:r>
            <a:rPr lang="en-US" dirty="0">
              <a:solidFill>
                <a:schemeClr val="accent2"/>
              </a:solidFill>
            </a:rPr>
            <a:t>WUCS Services</a:t>
          </a:r>
        </a:p>
      </dgm:t>
    </dgm:pt>
    <dgm:pt modelId="{8440073B-84C4-4B72-A93B-3332BB8A7C17}" type="parTrans" cxnId="{5270082B-B637-439E-8F26-2E307B5A9CC0}">
      <dgm:prSet/>
      <dgm:spPr/>
      <dgm:t>
        <a:bodyPr/>
        <a:lstStyle/>
        <a:p>
          <a:endParaRPr lang="en-US"/>
        </a:p>
      </dgm:t>
    </dgm:pt>
    <dgm:pt modelId="{92E65EB2-89C4-4F60-BF4C-09C508DD2EDD}" type="sibTrans" cxnId="{5270082B-B637-439E-8F26-2E307B5A9CC0}">
      <dgm:prSet/>
      <dgm:spPr/>
      <dgm:t>
        <a:bodyPr/>
        <a:lstStyle/>
        <a:p>
          <a:endParaRPr lang="en-US"/>
        </a:p>
      </dgm:t>
    </dgm:pt>
    <dgm:pt modelId="{5FC5F71C-6E2A-41D2-9232-65E5D70B2709}">
      <dgm:prSet phldrT="[Text]"/>
      <dgm:spPr/>
      <dgm:t>
        <a:bodyPr/>
        <a:lstStyle/>
        <a:p>
          <a:r>
            <a:rPr lang="en-US" dirty="0">
              <a:solidFill>
                <a:schemeClr val="accent3">
                  <a:lumMod val="75000"/>
                </a:schemeClr>
              </a:solidFill>
            </a:rPr>
            <a:t>Water accounting and Water productivity images and maps</a:t>
          </a:r>
        </a:p>
      </dgm:t>
    </dgm:pt>
    <dgm:pt modelId="{2D78DD92-48EA-4369-A28C-4565FF4872F7}" type="parTrans" cxnId="{A75C9D3F-D575-4E3E-8122-45762F21D523}">
      <dgm:prSet/>
      <dgm:spPr/>
      <dgm:t>
        <a:bodyPr/>
        <a:lstStyle/>
        <a:p>
          <a:endParaRPr lang="en-US"/>
        </a:p>
      </dgm:t>
    </dgm:pt>
    <dgm:pt modelId="{C806B387-49BB-4958-AD26-6A7B3F7EE7F4}" type="sibTrans" cxnId="{A75C9D3F-D575-4E3E-8122-45762F21D523}">
      <dgm:prSet/>
      <dgm:spPr/>
      <dgm:t>
        <a:bodyPr/>
        <a:lstStyle/>
        <a:p>
          <a:endParaRPr lang="en-US"/>
        </a:p>
      </dgm:t>
    </dgm:pt>
    <dgm:pt modelId="{D5AF7A09-A825-4CC8-A5AA-56C888DABEA3}">
      <dgm:prSet phldrT="[Text]"/>
      <dgm:spPr/>
      <dgm:t>
        <a:bodyPr/>
        <a:lstStyle/>
        <a:p>
          <a:r>
            <a:rPr lang="en-US" dirty="0">
              <a:solidFill>
                <a:schemeClr val="accent2"/>
              </a:solidFill>
            </a:rPr>
            <a:t>High resolution irrigated maps, Stream flow forecasts and Drought forecasts </a:t>
          </a:r>
        </a:p>
      </dgm:t>
    </dgm:pt>
    <dgm:pt modelId="{D90C0487-8393-4B40-B8CB-B799BE09852F}" type="parTrans" cxnId="{8A779E03-AA01-45AA-B613-D5616CF73188}">
      <dgm:prSet/>
      <dgm:spPr/>
      <dgm:t>
        <a:bodyPr/>
        <a:lstStyle/>
        <a:p>
          <a:endParaRPr lang="en-US"/>
        </a:p>
      </dgm:t>
    </dgm:pt>
    <dgm:pt modelId="{6D753273-E89E-4F33-BE68-197FB479950E}" type="sibTrans" cxnId="{8A779E03-AA01-45AA-B613-D5616CF73188}">
      <dgm:prSet/>
      <dgm:spPr/>
      <dgm:t>
        <a:bodyPr/>
        <a:lstStyle/>
        <a:p>
          <a:endParaRPr lang="en-US"/>
        </a:p>
      </dgm:t>
    </dgm:pt>
    <dgm:pt modelId="{B8687ADB-B4E9-452E-8EE1-692369158EDF}">
      <dgm:prSet phldrT="[Text]"/>
      <dgm:spPr/>
      <dgm:t>
        <a:bodyPr/>
        <a:lstStyle/>
        <a:p>
          <a:r>
            <a:rPr lang="en-US" dirty="0"/>
            <a:t>CLART - Water Harvesting Structures identification tool</a:t>
          </a:r>
        </a:p>
      </dgm:t>
    </dgm:pt>
    <dgm:pt modelId="{CE0C53B3-E268-4304-A4A2-114F1B963F60}" type="parTrans" cxnId="{A61DA98F-56CB-4EB1-83F6-07D3B69B481A}">
      <dgm:prSet/>
      <dgm:spPr/>
      <dgm:t>
        <a:bodyPr/>
        <a:lstStyle/>
        <a:p>
          <a:endParaRPr lang="en-US"/>
        </a:p>
      </dgm:t>
    </dgm:pt>
    <dgm:pt modelId="{242E4752-8309-4956-BB0C-671DB52E843C}" type="sibTrans" cxnId="{A61DA98F-56CB-4EB1-83F6-07D3B69B481A}">
      <dgm:prSet/>
      <dgm:spPr/>
      <dgm:t>
        <a:bodyPr/>
        <a:lstStyle/>
        <a:p>
          <a:endParaRPr lang="en-US"/>
        </a:p>
      </dgm:t>
    </dgm:pt>
    <dgm:pt modelId="{B0F8166C-DDA4-41D1-9246-E076BE40C304}" type="pres">
      <dgm:prSet presAssocID="{C19C3D62-43D3-4C6B-AAC7-97554C368D7E}" presName="Name0" presStyleCnt="0">
        <dgm:presLayoutVars>
          <dgm:dir/>
          <dgm:animLvl val="lvl"/>
          <dgm:resizeHandles val="exact"/>
        </dgm:presLayoutVars>
      </dgm:prSet>
      <dgm:spPr/>
    </dgm:pt>
    <dgm:pt modelId="{59161825-6D95-4461-A0E6-16C50AC84B15}" type="pres">
      <dgm:prSet presAssocID="{7997171F-8A39-4A34-A687-CA5803550FBD}" presName="linNode" presStyleCnt="0"/>
      <dgm:spPr/>
    </dgm:pt>
    <dgm:pt modelId="{22752219-90C2-4668-9726-6658D6A479A1}" type="pres">
      <dgm:prSet presAssocID="{7997171F-8A39-4A34-A687-CA5803550FBD}" presName="parentText" presStyleLbl="node1" presStyleIdx="0" presStyleCnt="3" custScaleX="78846">
        <dgm:presLayoutVars>
          <dgm:chMax val="1"/>
          <dgm:bulletEnabled val="1"/>
        </dgm:presLayoutVars>
      </dgm:prSet>
      <dgm:spPr/>
    </dgm:pt>
    <dgm:pt modelId="{06EC338D-1B2A-406B-861E-39440328D5C2}" type="pres">
      <dgm:prSet presAssocID="{7997171F-8A39-4A34-A687-CA5803550FBD}" presName="descendantText" presStyleLbl="alignAccFollowNode1" presStyleIdx="0" presStyleCnt="3" custScaleX="110362">
        <dgm:presLayoutVars>
          <dgm:bulletEnabled val="1"/>
        </dgm:presLayoutVars>
      </dgm:prSet>
      <dgm:spPr/>
    </dgm:pt>
    <dgm:pt modelId="{6D594A83-18F5-4EFC-BD13-1852C1498CF1}" type="pres">
      <dgm:prSet presAssocID="{E3B0018E-CCD6-4F22-B499-3673ABA1797D}" presName="sp" presStyleCnt="0"/>
      <dgm:spPr/>
    </dgm:pt>
    <dgm:pt modelId="{D3791DEC-A7B0-47C0-B217-4F4D4E18688C}" type="pres">
      <dgm:prSet presAssocID="{C883773A-3965-4A7E-9806-2BD8A1357282}" presName="linNode" presStyleCnt="0"/>
      <dgm:spPr/>
    </dgm:pt>
    <dgm:pt modelId="{9E96B474-0A62-4ED0-A381-C20A8C8D4923}" type="pres">
      <dgm:prSet presAssocID="{C883773A-3965-4A7E-9806-2BD8A1357282}" presName="parentText" presStyleLbl="node1" presStyleIdx="1" presStyleCnt="3" custScaleX="89800">
        <dgm:presLayoutVars>
          <dgm:chMax val="1"/>
          <dgm:bulletEnabled val="1"/>
        </dgm:presLayoutVars>
      </dgm:prSet>
      <dgm:spPr/>
    </dgm:pt>
    <dgm:pt modelId="{F1C22CD7-9B74-4E05-890D-024123FB94CB}" type="pres">
      <dgm:prSet presAssocID="{C883773A-3965-4A7E-9806-2BD8A1357282}" presName="descendantText" presStyleLbl="alignAccFollowNode1" presStyleIdx="1" presStyleCnt="3" custScaleX="127222">
        <dgm:presLayoutVars>
          <dgm:bulletEnabled val="1"/>
        </dgm:presLayoutVars>
      </dgm:prSet>
      <dgm:spPr/>
    </dgm:pt>
    <dgm:pt modelId="{AE4FF8D1-23E2-4B0D-9A6B-7CD26E477A0F}" type="pres">
      <dgm:prSet presAssocID="{138DA66F-4DC9-4559-992F-2C840BE75375}" presName="sp" presStyleCnt="0"/>
      <dgm:spPr/>
    </dgm:pt>
    <dgm:pt modelId="{F1053B53-EC15-4A62-BAA8-249B3A8BE3AB}" type="pres">
      <dgm:prSet presAssocID="{B972EAD4-9D7B-4E90-BA90-5BD835679951}" presName="linNode" presStyleCnt="0"/>
      <dgm:spPr/>
    </dgm:pt>
    <dgm:pt modelId="{0404658B-08FD-4FFA-8DE2-C0E91D046223}" type="pres">
      <dgm:prSet presAssocID="{B972EAD4-9D7B-4E90-BA90-5BD835679951}" presName="parentText" presStyleLbl="node1" presStyleIdx="2" presStyleCnt="3" custScaleX="87167">
        <dgm:presLayoutVars>
          <dgm:chMax val="1"/>
          <dgm:bulletEnabled val="1"/>
        </dgm:presLayoutVars>
      </dgm:prSet>
      <dgm:spPr/>
    </dgm:pt>
    <dgm:pt modelId="{0D54318E-25AD-442A-B6B8-5BF2D2869A9E}" type="pres">
      <dgm:prSet presAssocID="{B972EAD4-9D7B-4E90-BA90-5BD835679951}" presName="descendantText" presStyleLbl="alignAccFollowNode1" presStyleIdx="2" presStyleCnt="3" custScaleX="123542">
        <dgm:presLayoutVars>
          <dgm:bulletEnabled val="1"/>
        </dgm:presLayoutVars>
      </dgm:prSet>
      <dgm:spPr/>
    </dgm:pt>
  </dgm:ptLst>
  <dgm:cxnLst>
    <dgm:cxn modelId="{8A779E03-AA01-45AA-B613-D5616CF73188}" srcId="{C883773A-3965-4A7E-9806-2BD8A1357282}" destId="{D5AF7A09-A825-4CC8-A5AA-56C888DABEA3}" srcOrd="2" destOrd="0" parTransId="{D90C0487-8393-4B40-B8CB-B799BE09852F}" sibTransId="{6D753273-E89E-4F33-BE68-197FB479950E}"/>
    <dgm:cxn modelId="{30B3C104-676E-4D2F-AD0C-8B2D6953D89D}" type="presOf" srcId="{D54C2E43-9A5B-4125-B48C-3BCAFD773DB6}" destId="{06EC338D-1B2A-406B-861E-39440328D5C2}" srcOrd="0" destOrd="2" presId="urn:microsoft.com/office/officeart/2005/8/layout/vList5"/>
    <dgm:cxn modelId="{F08DF404-EFAB-41EA-AB2D-539DDCD31321}" type="presOf" srcId="{C6D59F71-CF24-4420-8580-F722D0B34321}" destId="{F1C22CD7-9B74-4E05-890D-024123FB94CB}" srcOrd="0" destOrd="0" presId="urn:microsoft.com/office/officeart/2005/8/layout/vList5"/>
    <dgm:cxn modelId="{EB99A107-38D9-4173-B011-067A0F51FDE0}" type="presOf" srcId="{BEEA054A-9559-49E8-A424-898C281787DE}" destId="{0D54318E-25AD-442A-B6B8-5BF2D2869A9E}" srcOrd="0" destOrd="2" presId="urn:microsoft.com/office/officeart/2005/8/layout/vList5"/>
    <dgm:cxn modelId="{5270082B-B637-439E-8F26-2E307B5A9CC0}" srcId="{7997171F-8A39-4A34-A687-CA5803550FBD}" destId="{D54C2E43-9A5B-4125-B48C-3BCAFD773DB6}" srcOrd="2" destOrd="0" parTransId="{8440073B-84C4-4B72-A93B-3332BB8A7C17}" sibTransId="{92E65EB2-89C4-4F60-BF4C-09C508DD2EDD}"/>
    <dgm:cxn modelId="{A75C9D3F-D575-4E3E-8122-45762F21D523}" srcId="{C883773A-3965-4A7E-9806-2BD8A1357282}" destId="{5FC5F71C-6E2A-41D2-9232-65E5D70B2709}" srcOrd="1" destOrd="0" parTransId="{2D78DD92-48EA-4369-A28C-4565FF4872F7}" sibTransId="{C806B387-49BB-4958-AD26-6A7B3F7EE7F4}"/>
    <dgm:cxn modelId="{36609C69-616F-481B-A6D5-BD0950A14EBF}" srcId="{C19C3D62-43D3-4C6B-AAC7-97554C368D7E}" destId="{C883773A-3965-4A7E-9806-2BD8A1357282}" srcOrd="1" destOrd="0" parTransId="{80707948-DB90-4553-8FB0-B5DE22504976}" sibTransId="{138DA66F-4DC9-4559-992F-2C840BE75375}"/>
    <dgm:cxn modelId="{B107794B-56E9-4525-98E7-AA30A265F598}" type="presOf" srcId="{5FC5F71C-6E2A-41D2-9232-65E5D70B2709}" destId="{F1C22CD7-9B74-4E05-890D-024123FB94CB}" srcOrd="0" destOrd="1" presId="urn:microsoft.com/office/officeart/2005/8/layout/vList5"/>
    <dgm:cxn modelId="{F1EC456E-5070-4F85-BF26-F28FE7E37609}" type="presOf" srcId="{37C57967-CBF6-4CC3-A99B-C70D36557B7E}" destId="{06EC338D-1B2A-406B-861E-39440328D5C2}" srcOrd="0" destOrd="1" presId="urn:microsoft.com/office/officeart/2005/8/layout/vList5"/>
    <dgm:cxn modelId="{E2412052-17A7-47B0-940F-351086018069}" type="presOf" srcId="{C19C3D62-43D3-4C6B-AAC7-97554C368D7E}" destId="{B0F8166C-DDA4-41D1-9246-E076BE40C304}" srcOrd="0" destOrd="0" presId="urn:microsoft.com/office/officeart/2005/8/layout/vList5"/>
    <dgm:cxn modelId="{B725CC78-9876-4A1D-8C2D-973253C57410}" type="presOf" srcId="{7997171F-8A39-4A34-A687-CA5803550FBD}" destId="{22752219-90C2-4668-9726-6658D6A479A1}" srcOrd="0" destOrd="0" presId="urn:microsoft.com/office/officeart/2005/8/layout/vList5"/>
    <dgm:cxn modelId="{2453C95A-FE80-414A-885A-EECA5B68AB7C}" srcId="{C883773A-3965-4A7E-9806-2BD8A1357282}" destId="{C6D59F71-CF24-4420-8580-F722D0B34321}" srcOrd="0" destOrd="0" parTransId="{F39DF337-33C7-446F-B13E-7A8A2CABD9D9}" sibTransId="{5F6776AE-0F67-4D0B-A49B-5C47B2BC430C}"/>
    <dgm:cxn modelId="{C940C27C-890C-40AF-9B95-72358066BC10}" type="presOf" srcId="{B8687ADB-B4E9-452E-8EE1-692369158EDF}" destId="{0D54318E-25AD-442A-B6B8-5BF2D2869A9E}" srcOrd="0" destOrd="0" presId="urn:microsoft.com/office/officeart/2005/8/layout/vList5"/>
    <dgm:cxn modelId="{C2B69D83-51C6-4E9D-A1B0-53AF85FD7F6E}" type="presOf" srcId="{B972EAD4-9D7B-4E90-BA90-5BD835679951}" destId="{0404658B-08FD-4FFA-8DE2-C0E91D046223}" srcOrd="0" destOrd="0" presId="urn:microsoft.com/office/officeart/2005/8/layout/vList5"/>
    <dgm:cxn modelId="{A61DA98F-56CB-4EB1-83F6-07D3B69B481A}" srcId="{B972EAD4-9D7B-4E90-BA90-5BD835679951}" destId="{B8687ADB-B4E9-452E-8EE1-692369158EDF}" srcOrd="0" destOrd="0" parTransId="{CE0C53B3-E268-4304-A4A2-114F1B963F60}" sibTransId="{242E4752-8309-4956-BB0C-671DB52E843C}"/>
    <dgm:cxn modelId="{A9B535A5-CAC5-4702-98F8-AD31B18A8387}" type="presOf" srcId="{FAE45A14-EDA4-4E86-B657-A5FC1C8C8002}" destId="{0D54318E-25AD-442A-B6B8-5BF2D2869A9E}" srcOrd="0" destOrd="1" presId="urn:microsoft.com/office/officeart/2005/8/layout/vList5"/>
    <dgm:cxn modelId="{60F2F4B8-5193-4347-88EC-F177DAC8ABE1}" type="presOf" srcId="{D5AF7A09-A825-4CC8-A5AA-56C888DABEA3}" destId="{F1C22CD7-9B74-4E05-890D-024123FB94CB}" srcOrd="0" destOrd="2" presId="urn:microsoft.com/office/officeart/2005/8/layout/vList5"/>
    <dgm:cxn modelId="{983CE2BF-5DA4-41BD-BD22-1F21D66C4A9F}" srcId="{B972EAD4-9D7B-4E90-BA90-5BD835679951}" destId="{BEEA054A-9559-49E8-A424-898C281787DE}" srcOrd="2" destOrd="0" parTransId="{B858F4B8-754B-4EC8-9CE7-B9DCFA1991CA}" sibTransId="{D8460094-CF33-4A22-A0FF-AD3CC7510EDC}"/>
    <dgm:cxn modelId="{AB6B12C8-E0D4-469B-803F-715871029016}" srcId="{C19C3D62-43D3-4C6B-AAC7-97554C368D7E}" destId="{7997171F-8A39-4A34-A687-CA5803550FBD}" srcOrd="0" destOrd="0" parTransId="{F05F626A-A1EE-4259-BF72-049717DAA0D0}" sibTransId="{E3B0018E-CCD6-4F22-B499-3673ABA1797D}"/>
    <dgm:cxn modelId="{C83EBACA-9170-47BE-9B82-54FA47B93D17}" srcId="{7997171F-8A39-4A34-A687-CA5803550FBD}" destId="{6176E0C4-7530-431F-803C-7FA536305F46}" srcOrd="0" destOrd="0" parTransId="{D9C14966-208B-4A44-A89B-4046A5B54FD7}" sibTransId="{699C6187-641A-407B-A215-ECF9604F0776}"/>
    <dgm:cxn modelId="{14EC21CE-FCF8-4032-93A8-CB676AF5A849}" srcId="{7997171F-8A39-4A34-A687-CA5803550FBD}" destId="{37C57967-CBF6-4CC3-A99B-C70D36557B7E}" srcOrd="1" destOrd="0" parTransId="{4A3A23DC-3338-4365-9DFD-1EABE799337E}" sibTransId="{0847F7BF-3318-4A45-B944-270746245667}"/>
    <dgm:cxn modelId="{1FD6FCD8-B400-432E-AFE9-3E6331C612EF}" srcId="{C19C3D62-43D3-4C6B-AAC7-97554C368D7E}" destId="{B972EAD4-9D7B-4E90-BA90-5BD835679951}" srcOrd="2" destOrd="0" parTransId="{728BD5E8-76CB-4B74-B2F1-E3B63540812D}" sibTransId="{F5427587-1D4A-41A0-A33B-1EAE49AF32C3}"/>
    <dgm:cxn modelId="{DDE35CD9-E59A-4451-8166-EA6338F0E9B7}" type="presOf" srcId="{C883773A-3965-4A7E-9806-2BD8A1357282}" destId="{9E96B474-0A62-4ED0-A381-C20A8C8D4923}" srcOrd="0" destOrd="0" presId="urn:microsoft.com/office/officeart/2005/8/layout/vList5"/>
    <dgm:cxn modelId="{9973DBE7-CCC4-4760-BDDC-B1D75777C778}" srcId="{B972EAD4-9D7B-4E90-BA90-5BD835679951}" destId="{FAE45A14-EDA4-4E86-B657-A5FC1C8C8002}" srcOrd="1" destOrd="0" parTransId="{FDCE2F79-E881-494B-BB31-1353F3989F59}" sibTransId="{A8086A83-E033-49CA-A89E-18395A4D461B}"/>
    <dgm:cxn modelId="{C254FDF7-88DD-46D0-AC73-C8BC747BE941}" type="presOf" srcId="{6176E0C4-7530-431F-803C-7FA536305F46}" destId="{06EC338D-1B2A-406B-861E-39440328D5C2}" srcOrd="0" destOrd="0" presId="urn:microsoft.com/office/officeart/2005/8/layout/vList5"/>
    <dgm:cxn modelId="{00834DCA-A124-47B0-8860-F5C5310A99C9}" type="presParOf" srcId="{B0F8166C-DDA4-41D1-9246-E076BE40C304}" destId="{59161825-6D95-4461-A0E6-16C50AC84B15}" srcOrd="0" destOrd="0" presId="urn:microsoft.com/office/officeart/2005/8/layout/vList5"/>
    <dgm:cxn modelId="{84650D2F-ACDB-4A38-8AC9-D83A33498E37}" type="presParOf" srcId="{59161825-6D95-4461-A0E6-16C50AC84B15}" destId="{22752219-90C2-4668-9726-6658D6A479A1}" srcOrd="0" destOrd="0" presId="urn:microsoft.com/office/officeart/2005/8/layout/vList5"/>
    <dgm:cxn modelId="{95255553-FF06-4680-96F2-FCE8EA2FBC1F}" type="presParOf" srcId="{59161825-6D95-4461-A0E6-16C50AC84B15}" destId="{06EC338D-1B2A-406B-861E-39440328D5C2}" srcOrd="1" destOrd="0" presId="urn:microsoft.com/office/officeart/2005/8/layout/vList5"/>
    <dgm:cxn modelId="{8CC5A875-6307-4881-9145-DDE2F61A1F4D}" type="presParOf" srcId="{B0F8166C-DDA4-41D1-9246-E076BE40C304}" destId="{6D594A83-18F5-4EFC-BD13-1852C1498CF1}" srcOrd="1" destOrd="0" presId="urn:microsoft.com/office/officeart/2005/8/layout/vList5"/>
    <dgm:cxn modelId="{4EC3B0A3-8106-4367-A4AA-88E6948311FC}" type="presParOf" srcId="{B0F8166C-DDA4-41D1-9246-E076BE40C304}" destId="{D3791DEC-A7B0-47C0-B217-4F4D4E18688C}" srcOrd="2" destOrd="0" presId="urn:microsoft.com/office/officeart/2005/8/layout/vList5"/>
    <dgm:cxn modelId="{A969B453-9BB5-446C-899C-A9F09C4EE8BA}" type="presParOf" srcId="{D3791DEC-A7B0-47C0-B217-4F4D4E18688C}" destId="{9E96B474-0A62-4ED0-A381-C20A8C8D4923}" srcOrd="0" destOrd="0" presId="urn:microsoft.com/office/officeart/2005/8/layout/vList5"/>
    <dgm:cxn modelId="{3EE1E7F2-4F34-4170-A186-1AA0D9865205}" type="presParOf" srcId="{D3791DEC-A7B0-47C0-B217-4F4D4E18688C}" destId="{F1C22CD7-9B74-4E05-890D-024123FB94CB}" srcOrd="1" destOrd="0" presId="urn:microsoft.com/office/officeart/2005/8/layout/vList5"/>
    <dgm:cxn modelId="{4EAC7D7E-0FBE-4128-8AC1-8FADF85C33E4}" type="presParOf" srcId="{B0F8166C-DDA4-41D1-9246-E076BE40C304}" destId="{AE4FF8D1-23E2-4B0D-9A6B-7CD26E477A0F}" srcOrd="3" destOrd="0" presId="urn:microsoft.com/office/officeart/2005/8/layout/vList5"/>
    <dgm:cxn modelId="{6F6E7454-94CF-469F-A141-2DFBE4F9B241}" type="presParOf" srcId="{B0F8166C-DDA4-41D1-9246-E076BE40C304}" destId="{F1053B53-EC15-4A62-BAA8-249B3A8BE3AB}" srcOrd="4" destOrd="0" presId="urn:microsoft.com/office/officeart/2005/8/layout/vList5"/>
    <dgm:cxn modelId="{6B9D0424-8339-42D4-86D7-D86B4185C0C7}" type="presParOf" srcId="{F1053B53-EC15-4A62-BAA8-249B3A8BE3AB}" destId="{0404658B-08FD-4FFA-8DE2-C0E91D046223}" srcOrd="0" destOrd="0" presId="urn:microsoft.com/office/officeart/2005/8/layout/vList5"/>
    <dgm:cxn modelId="{F3771F43-11CE-435B-99C5-C97C4241D535}" type="presParOf" srcId="{F1053B53-EC15-4A62-BAA8-249B3A8BE3AB}" destId="{0D54318E-25AD-442A-B6B8-5BF2D2869A9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9C3D62-43D3-4C6B-AAC7-97554C368D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997171F-8A39-4A34-A687-CA5803550FBD}">
      <dgm:prSet phldrT="[Text]" custT="1"/>
      <dgm:spPr>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t>
        <a:bodyPr/>
        <a:lstStyle/>
        <a:p>
          <a:r>
            <a:rPr lang="en-US" sz="3200" dirty="0"/>
            <a:t>Digital Atlas</a:t>
          </a:r>
        </a:p>
      </dgm:t>
    </dgm:pt>
    <dgm:pt modelId="{F05F626A-A1EE-4259-BF72-049717DAA0D0}" type="parTrans" cxnId="{AB6B12C8-E0D4-469B-803F-715871029016}">
      <dgm:prSet/>
      <dgm:spPr/>
      <dgm:t>
        <a:bodyPr/>
        <a:lstStyle/>
        <a:p>
          <a:endParaRPr lang="en-US"/>
        </a:p>
      </dgm:t>
    </dgm:pt>
    <dgm:pt modelId="{E3B0018E-CCD6-4F22-B499-3673ABA1797D}" type="sibTrans" cxnId="{AB6B12C8-E0D4-469B-803F-715871029016}">
      <dgm:prSet/>
      <dgm:spPr/>
      <dgm:t>
        <a:bodyPr/>
        <a:lstStyle/>
        <a:p>
          <a:endParaRPr lang="en-US"/>
        </a:p>
      </dgm:t>
    </dgm:pt>
    <dgm:pt modelId="{6176E0C4-7530-431F-803C-7FA536305F46}">
      <dgm:prSet phldrT="[Text]"/>
      <dgm:spPr/>
      <dgm:t>
        <a:bodyPr/>
        <a:lstStyle/>
        <a:p>
          <a:r>
            <a:rPr lang="en-US" dirty="0">
              <a:solidFill>
                <a:schemeClr val="accent3">
                  <a:lumMod val="75000"/>
                </a:schemeClr>
              </a:solidFill>
            </a:rPr>
            <a:t>FAO</a:t>
          </a:r>
          <a:r>
            <a:rPr lang="en-US" baseline="0" dirty="0">
              <a:solidFill>
                <a:schemeClr val="accent3">
                  <a:lumMod val="75000"/>
                </a:schemeClr>
              </a:solidFill>
            </a:rPr>
            <a:t> </a:t>
          </a:r>
          <a:r>
            <a:rPr lang="en-US" baseline="0" dirty="0" err="1">
              <a:solidFill>
                <a:schemeClr val="accent3">
                  <a:lumMod val="75000"/>
                </a:schemeClr>
              </a:solidFill>
            </a:rPr>
            <a:t>Aquamaps</a:t>
          </a:r>
          <a:r>
            <a:rPr lang="en-US" baseline="0" dirty="0">
              <a:solidFill>
                <a:schemeClr val="accent3">
                  <a:lumMod val="75000"/>
                </a:schemeClr>
              </a:solidFill>
            </a:rPr>
            <a:t> like framework</a:t>
          </a:r>
          <a:endParaRPr lang="en-US" dirty="0">
            <a:solidFill>
              <a:schemeClr val="accent3">
                <a:lumMod val="75000"/>
              </a:schemeClr>
            </a:solidFill>
          </a:endParaRPr>
        </a:p>
      </dgm:t>
    </dgm:pt>
    <dgm:pt modelId="{D9C14966-208B-4A44-A89B-4046A5B54FD7}" type="parTrans" cxnId="{C83EBACA-9170-47BE-9B82-54FA47B93D17}">
      <dgm:prSet/>
      <dgm:spPr/>
      <dgm:t>
        <a:bodyPr/>
        <a:lstStyle/>
        <a:p>
          <a:endParaRPr lang="en-US"/>
        </a:p>
      </dgm:t>
    </dgm:pt>
    <dgm:pt modelId="{699C6187-641A-407B-A215-ECF9604F0776}" type="sibTrans" cxnId="{C83EBACA-9170-47BE-9B82-54FA47B93D17}">
      <dgm:prSet/>
      <dgm:spPr/>
      <dgm:t>
        <a:bodyPr/>
        <a:lstStyle/>
        <a:p>
          <a:endParaRPr lang="en-US"/>
        </a:p>
      </dgm:t>
    </dgm:pt>
    <dgm:pt modelId="{C883773A-3965-4A7E-9806-2BD8A1357282}">
      <dgm:prSet phldrT="[Text]" custT="1"/>
      <dgm:spPr>
        <a:solidFill>
          <a:schemeClr val="accent2">
            <a:lumMod val="40000"/>
            <a:lumOff val="60000"/>
          </a:schemeClr>
        </a:solidFill>
      </dgm:spPr>
      <dgm:t>
        <a:bodyPr/>
        <a:lstStyle/>
        <a:p>
          <a:r>
            <a:rPr lang="en-US" sz="3200" dirty="0">
              <a:solidFill>
                <a:schemeClr val="bg2">
                  <a:lumMod val="25000"/>
                </a:schemeClr>
              </a:solidFill>
            </a:rPr>
            <a:t>Generic Mobile survey, News app</a:t>
          </a:r>
        </a:p>
      </dgm:t>
    </dgm:pt>
    <dgm:pt modelId="{80707948-DB90-4553-8FB0-B5DE22504976}" type="parTrans" cxnId="{36609C69-616F-481B-A6D5-BD0950A14EBF}">
      <dgm:prSet/>
      <dgm:spPr/>
      <dgm:t>
        <a:bodyPr/>
        <a:lstStyle/>
        <a:p>
          <a:endParaRPr lang="en-US"/>
        </a:p>
      </dgm:t>
    </dgm:pt>
    <dgm:pt modelId="{138DA66F-4DC9-4559-992F-2C840BE75375}" type="sibTrans" cxnId="{36609C69-616F-481B-A6D5-BD0950A14EBF}">
      <dgm:prSet/>
      <dgm:spPr/>
      <dgm:t>
        <a:bodyPr/>
        <a:lstStyle/>
        <a:p>
          <a:endParaRPr lang="en-US"/>
        </a:p>
      </dgm:t>
    </dgm:pt>
    <dgm:pt modelId="{C6D59F71-CF24-4420-8580-F722D0B34321}">
      <dgm:prSet phldrT="[Text]"/>
      <dgm:spPr/>
      <dgm:t>
        <a:bodyPr/>
        <a:lstStyle/>
        <a:p>
          <a:r>
            <a:rPr lang="en-US" dirty="0"/>
            <a:t>Functional and user interface completed</a:t>
          </a:r>
        </a:p>
      </dgm:t>
    </dgm:pt>
    <dgm:pt modelId="{F39DF337-33C7-446F-B13E-7A8A2CABD9D9}" type="parTrans" cxnId="{2453C95A-FE80-414A-885A-EECA5B68AB7C}">
      <dgm:prSet/>
      <dgm:spPr/>
      <dgm:t>
        <a:bodyPr/>
        <a:lstStyle/>
        <a:p>
          <a:endParaRPr lang="en-US"/>
        </a:p>
      </dgm:t>
    </dgm:pt>
    <dgm:pt modelId="{5F6776AE-0F67-4D0B-A49B-5C47B2BC430C}" type="sibTrans" cxnId="{2453C95A-FE80-414A-885A-EECA5B68AB7C}">
      <dgm:prSet/>
      <dgm:spPr/>
      <dgm:t>
        <a:bodyPr/>
        <a:lstStyle/>
        <a:p>
          <a:endParaRPr lang="en-US"/>
        </a:p>
      </dgm:t>
    </dgm:pt>
    <dgm:pt modelId="{2A8A75BA-189F-413A-B509-4396071C1B46}">
      <dgm:prSet phldrT="[Text]"/>
      <dgm:spPr/>
      <dgm:t>
        <a:bodyPr/>
        <a:lstStyle/>
        <a:p>
          <a:r>
            <a:rPr lang="en-US" dirty="0">
              <a:solidFill>
                <a:srgbClr val="FF0000"/>
              </a:solidFill>
            </a:rPr>
            <a:t>Testing and User feedback to be done</a:t>
          </a:r>
        </a:p>
      </dgm:t>
    </dgm:pt>
    <dgm:pt modelId="{2D35807E-AFC4-4264-91ED-FE6712F4269B}" type="parTrans" cxnId="{AC677C5D-F762-482D-85CB-1F0562FEBCC5}">
      <dgm:prSet/>
      <dgm:spPr/>
      <dgm:t>
        <a:bodyPr/>
        <a:lstStyle/>
        <a:p>
          <a:endParaRPr lang="en-US"/>
        </a:p>
      </dgm:t>
    </dgm:pt>
    <dgm:pt modelId="{EAC8ABF8-4423-4420-8C1C-F3AB9385FD73}" type="sibTrans" cxnId="{AC677C5D-F762-482D-85CB-1F0562FEBCC5}">
      <dgm:prSet/>
      <dgm:spPr/>
      <dgm:t>
        <a:bodyPr/>
        <a:lstStyle/>
        <a:p>
          <a:endParaRPr lang="en-US"/>
        </a:p>
      </dgm:t>
    </dgm:pt>
    <dgm:pt modelId="{FAE45A14-EDA4-4E86-B657-A5FC1C8C8002}">
      <dgm:prSet phldrT="[Text]"/>
      <dgm:spPr>
        <a:solidFill>
          <a:schemeClr val="accent6">
            <a:lumMod val="75000"/>
          </a:schemeClr>
        </a:solidFill>
      </dgm:spPr>
      <dgm:t>
        <a:bodyPr/>
        <a:lstStyle/>
        <a:p>
          <a:r>
            <a:rPr lang="en-US" dirty="0">
              <a:solidFill>
                <a:schemeClr val="accent2">
                  <a:lumMod val="60000"/>
                  <a:lumOff val="40000"/>
                </a:schemeClr>
              </a:solidFill>
            </a:rPr>
            <a:t>Database optimization, Data Sharing APIs</a:t>
          </a:r>
        </a:p>
      </dgm:t>
    </dgm:pt>
    <dgm:pt modelId="{FDCE2F79-E881-494B-BB31-1353F3989F59}" type="parTrans" cxnId="{9973DBE7-CCC4-4760-BDDC-B1D75777C778}">
      <dgm:prSet/>
      <dgm:spPr/>
      <dgm:t>
        <a:bodyPr/>
        <a:lstStyle/>
        <a:p>
          <a:endParaRPr lang="en-US"/>
        </a:p>
      </dgm:t>
    </dgm:pt>
    <dgm:pt modelId="{A8086A83-E033-49CA-A89E-18395A4D461B}" type="sibTrans" cxnId="{9973DBE7-CCC4-4760-BDDC-B1D75777C778}">
      <dgm:prSet/>
      <dgm:spPr/>
      <dgm:t>
        <a:bodyPr/>
        <a:lstStyle/>
        <a:p>
          <a:endParaRPr lang="en-US"/>
        </a:p>
      </dgm:t>
    </dgm:pt>
    <dgm:pt modelId="{BEEA054A-9559-49E8-A424-898C281787DE}">
      <dgm:prSet phldrT="[Text]"/>
      <dgm:spPr/>
      <dgm:t>
        <a:bodyPr/>
        <a:lstStyle/>
        <a:p>
          <a:r>
            <a:rPr lang="en-US" dirty="0">
              <a:solidFill>
                <a:schemeClr val="accent3">
                  <a:lumMod val="75000"/>
                </a:schemeClr>
              </a:solidFill>
            </a:rPr>
            <a:t>Database optimization initiated</a:t>
          </a:r>
        </a:p>
      </dgm:t>
    </dgm:pt>
    <dgm:pt modelId="{B858F4B8-754B-4EC8-9CE7-B9DCFA1991CA}" type="parTrans" cxnId="{983CE2BF-5DA4-41BD-BD22-1F21D66C4A9F}">
      <dgm:prSet/>
      <dgm:spPr/>
      <dgm:t>
        <a:bodyPr/>
        <a:lstStyle/>
        <a:p>
          <a:endParaRPr lang="en-US"/>
        </a:p>
      </dgm:t>
    </dgm:pt>
    <dgm:pt modelId="{D8460094-CF33-4A22-A0FF-AD3CC7510EDC}" type="sibTrans" cxnId="{983CE2BF-5DA4-41BD-BD22-1F21D66C4A9F}">
      <dgm:prSet/>
      <dgm:spPr/>
      <dgm:t>
        <a:bodyPr/>
        <a:lstStyle/>
        <a:p>
          <a:endParaRPr lang="en-US"/>
        </a:p>
      </dgm:t>
    </dgm:pt>
    <dgm:pt modelId="{D47C3BEF-72E2-4482-ABED-C9A4C8C71E2B}">
      <dgm:prSet phldrT="[Text]"/>
      <dgm:spPr/>
      <dgm:t>
        <a:bodyPr/>
        <a:lstStyle/>
        <a:p>
          <a:r>
            <a:rPr lang="en-US" dirty="0">
              <a:solidFill>
                <a:schemeClr val="accent3">
                  <a:lumMod val="75000"/>
                </a:schemeClr>
              </a:solidFill>
            </a:rPr>
            <a:t>Karnataka Water Atlas, K2, K3 and K4 water Atlas integration</a:t>
          </a:r>
        </a:p>
      </dgm:t>
    </dgm:pt>
    <dgm:pt modelId="{F60C4850-A998-458B-9187-EC452B147822}" type="parTrans" cxnId="{F5D7AE7F-D6B6-4AA7-88CC-4C805FFBB613}">
      <dgm:prSet/>
      <dgm:spPr/>
      <dgm:t>
        <a:bodyPr/>
        <a:lstStyle/>
        <a:p>
          <a:endParaRPr lang="en-US"/>
        </a:p>
      </dgm:t>
    </dgm:pt>
    <dgm:pt modelId="{FDF6B203-1892-428B-98F1-813DDDA61A3A}" type="sibTrans" cxnId="{F5D7AE7F-D6B6-4AA7-88CC-4C805FFBB613}">
      <dgm:prSet/>
      <dgm:spPr/>
      <dgm:t>
        <a:bodyPr/>
        <a:lstStyle/>
        <a:p>
          <a:endParaRPr lang="en-US"/>
        </a:p>
      </dgm:t>
    </dgm:pt>
    <dgm:pt modelId="{C4F7BF79-6FBE-4530-8BD0-FC2CE706E783}">
      <dgm:prSet phldrT="[Text]"/>
      <dgm:spPr/>
      <dgm:t>
        <a:bodyPr/>
        <a:lstStyle/>
        <a:p>
          <a:r>
            <a:rPr lang="en-US" dirty="0">
              <a:solidFill>
                <a:schemeClr val="accent3">
                  <a:lumMod val="75000"/>
                </a:schemeClr>
              </a:solidFill>
            </a:rPr>
            <a:t>User interface, maps optimization</a:t>
          </a:r>
        </a:p>
      </dgm:t>
    </dgm:pt>
    <dgm:pt modelId="{51F0680F-0A6F-428A-8EF5-32674A73A14F}" type="parTrans" cxnId="{0108C83B-3047-4DA7-9DF2-6B0383284920}">
      <dgm:prSet/>
      <dgm:spPr/>
      <dgm:t>
        <a:bodyPr/>
        <a:lstStyle/>
        <a:p>
          <a:endParaRPr lang="en-US"/>
        </a:p>
      </dgm:t>
    </dgm:pt>
    <dgm:pt modelId="{AD0A5185-75E6-44EE-973A-D846B015ED49}" type="sibTrans" cxnId="{0108C83B-3047-4DA7-9DF2-6B0383284920}">
      <dgm:prSet/>
      <dgm:spPr/>
      <dgm:t>
        <a:bodyPr/>
        <a:lstStyle/>
        <a:p>
          <a:endParaRPr lang="en-US"/>
        </a:p>
      </dgm:t>
    </dgm:pt>
    <dgm:pt modelId="{DCE88696-777A-4B41-8BE2-7F0BE109955B}">
      <dgm:prSet phldrT="[Text]"/>
      <dgm:spPr/>
      <dgm:t>
        <a:bodyPr/>
        <a:lstStyle/>
        <a:p>
          <a:r>
            <a:rPr lang="en-US" dirty="0">
              <a:solidFill>
                <a:srgbClr val="FF0000"/>
              </a:solidFill>
            </a:rPr>
            <a:t>Metadata and APIs   </a:t>
          </a:r>
        </a:p>
      </dgm:t>
    </dgm:pt>
    <dgm:pt modelId="{14C1AC24-C328-4E0B-B43D-1EAE776F09F4}" type="parTrans" cxnId="{15C9AEB2-CF3A-4470-B9D8-DA8D3FDC41CF}">
      <dgm:prSet/>
      <dgm:spPr/>
      <dgm:t>
        <a:bodyPr/>
        <a:lstStyle/>
        <a:p>
          <a:endParaRPr lang="en-US"/>
        </a:p>
      </dgm:t>
    </dgm:pt>
    <dgm:pt modelId="{2AB76967-45A2-49AE-8BFB-E8FF3AB9E9A0}" type="sibTrans" cxnId="{15C9AEB2-CF3A-4470-B9D8-DA8D3FDC41CF}">
      <dgm:prSet/>
      <dgm:spPr/>
      <dgm:t>
        <a:bodyPr/>
        <a:lstStyle/>
        <a:p>
          <a:endParaRPr lang="en-US"/>
        </a:p>
      </dgm:t>
    </dgm:pt>
    <dgm:pt modelId="{B0F8166C-DDA4-41D1-9246-E076BE40C304}" type="pres">
      <dgm:prSet presAssocID="{C19C3D62-43D3-4C6B-AAC7-97554C368D7E}" presName="Name0" presStyleCnt="0">
        <dgm:presLayoutVars>
          <dgm:dir/>
          <dgm:animLvl val="lvl"/>
          <dgm:resizeHandles val="exact"/>
        </dgm:presLayoutVars>
      </dgm:prSet>
      <dgm:spPr/>
    </dgm:pt>
    <dgm:pt modelId="{59161825-6D95-4461-A0E6-16C50AC84B15}" type="pres">
      <dgm:prSet presAssocID="{7997171F-8A39-4A34-A687-CA5803550FBD}" presName="linNode" presStyleCnt="0"/>
      <dgm:spPr/>
    </dgm:pt>
    <dgm:pt modelId="{22752219-90C2-4668-9726-6658D6A479A1}" type="pres">
      <dgm:prSet presAssocID="{7997171F-8A39-4A34-A687-CA5803550FBD}" presName="parentText" presStyleLbl="node1" presStyleIdx="0" presStyleCnt="3" custScaleX="62069">
        <dgm:presLayoutVars>
          <dgm:chMax val="1"/>
          <dgm:bulletEnabled val="1"/>
        </dgm:presLayoutVars>
      </dgm:prSet>
      <dgm:spPr/>
    </dgm:pt>
    <dgm:pt modelId="{06EC338D-1B2A-406B-861E-39440328D5C2}" type="pres">
      <dgm:prSet presAssocID="{7997171F-8A39-4A34-A687-CA5803550FBD}" presName="descendantText" presStyleLbl="alignAccFollowNode1" presStyleIdx="0" presStyleCnt="3" custScaleX="123249">
        <dgm:presLayoutVars>
          <dgm:bulletEnabled val="1"/>
        </dgm:presLayoutVars>
      </dgm:prSet>
      <dgm:spPr/>
    </dgm:pt>
    <dgm:pt modelId="{6D594A83-18F5-4EFC-BD13-1852C1498CF1}" type="pres">
      <dgm:prSet presAssocID="{E3B0018E-CCD6-4F22-B499-3673ABA1797D}" presName="sp" presStyleCnt="0"/>
      <dgm:spPr/>
    </dgm:pt>
    <dgm:pt modelId="{D3791DEC-A7B0-47C0-B217-4F4D4E18688C}" type="pres">
      <dgm:prSet presAssocID="{C883773A-3965-4A7E-9806-2BD8A1357282}" presName="linNode" presStyleCnt="0"/>
      <dgm:spPr/>
    </dgm:pt>
    <dgm:pt modelId="{9E96B474-0A62-4ED0-A381-C20A8C8D4923}" type="pres">
      <dgm:prSet presAssocID="{C883773A-3965-4A7E-9806-2BD8A1357282}" presName="parentText" presStyleLbl="node1" presStyleIdx="1" presStyleCnt="3" custScaleX="59792">
        <dgm:presLayoutVars>
          <dgm:chMax val="1"/>
          <dgm:bulletEnabled val="1"/>
        </dgm:presLayoutVars>
      </dgm:prSet>
      <dgm:spPr/>
    </dgm:pt>
    <dgm:pt modelId="{F1C22CD7-9B74-4E05-890D-024123FB94CB}" type="pres">
      <dgm:prSet presAssocID="{C883773A-3965-4A7E-9806-2BD8A1357282}" presName="descendantText" presStyleLbl="alignAccFollowNode1" presStyleIdx="1" presStyleCnt="3" custScaleX="120533">
        <dgm:presLayoutVars>
          <dgm:bulletEnabled val="1"/>
        </dgm:presLayoutVars>
      </dgm:prSet>
      <dgm:spPr/>
    </dgm:pt>
    <dgm:pt modelId="{AE4FF8D1-23E2-4B0D-9A6B-7CD26E477A0F}" type="pres">
      <dgm:prSet presAssocID="{138DA66F-4DC9-4559-992F-2C840BE75375}" presName="sp" presStyleCnt="0"/>
      <dgm:spPr/>
    </dgm:pt>
    <dgm:pt modelId="{ACBE01B2-F7E4-455E-80DF-CAD060583750}" type="pres">
      <dgm:prSet presAssocID="{FAE45A14-EDA4-4E86-B657-A5FC1C8C8002}" presName="linNode" presStyleCnt="0"/>
      <dgm:spPr/>
    </dgm:pt>
    <dgm:pt modelId="{5EEC133F-E82C-4B08-ABD5-18A02CD92B34}" type="pres">
      <dgm:prSet presAssocID="{FAE45A14-EDA4-4E86-B657-A5FC1C8C8002}" presName="parentText" presStyleLbl="node1" presStyleIdx="2" presStyleCnt="3" custScaleX="58630">
        <dgm:presLayoutVars>
          <dgm:chMax val="1"/>
          <dgm:bulletEnabled val="1"/>
        </dgm:presLayoutVars>
      </dgm:prSet>
      <dgm:spPr/>
    </dgm:pt>
    <dgm:pt modelId="{9F9A221C-5E5D-4C47-BE29-8244666A2C18}" type="pres">
      <dgm:prSet presAssocID="{FAE45A14-EDA4-4E86-B657-A5FC1C8C8002}" presName="descendantText" presStyleLbl="alignAccFollowNode1" presStyleIdx="2" presStyleCnt="3" custScaleX="119058">
        <dgm:presLayoutVars>
          <dgm:bulletEnabled val="1"/>
        </dgm:presLayoutVars>
      </dgm:prSet>
      <dgm:spPr/>
    </dgm:pt>
  </dgm:ptLst>
  <dgm:cxnLst>
    <dgm:cxn modelId="{F08DF404-EFAB-41EA-AB2D-539DDCD31321}" type="presOf" srcId="{C6D59F71-CF24-4420-8580-F722D0B34321}" destId="{F1C22CD7-9B74-4E05-890D-024123FB94CB}" srcOrd="0" destOrd="0" presId="urn:microsoft.com/office/officeart/2005/8/layout/vList5"/>
    <dgm:cxn modelId="{0A403F32-2C9E-4D2A-88AD-FCB1DC86E37F}" type="presOf" srcId="{FAE45A14-EDA4-4E86-B657-A5FC1C8C8002}" destId="{5EEC133F-E82C-4B08-ABD5-18A02CD92B34}" srcOrd="0" destOrd="0" presId="urn:microsoft.com/office/officeart/2005/8/layout/vList5"/>
    <dgm:cxn modelId="{0108C83B-3047-4DA7-9DF2-6B0383284920}" srcId="{FAE45A14-EDA4-4E86-B657-A5FC1C8C8002}" destId="{C4F7BF79-6FBE-4530-8BD0-FC2CE706E783}" srcOrd="1" destOrd="0" parTransId="{51F0680F-0A6F-428A-8EF5-32674A73A14F}" sibTransId="{AD0A5185-75E6-44EE-973A-D846B015ED49}"/>
    <dgm:cxn modelId="{AC677C5D-F762-482D-85CB-1F0562FEBCC5}" srcId="{C883773A-3965-4A7E-9806-2BD8A1357282}" destId="{2A8A75BA-189F-413A-B509-4396071C1B46}" srcOrd="1" destOrd="0" parTransId="{2D35807E-AFC4-4264-91ED-FE6712F4269B}" sibTransId="{EAC8ABF8-4423-4420-8C1C-F3AB9385FD73}"/>
    <dgm:cxn modelId="{36609C69-616F-481B-A6D5-BD0950A14EBF}" srcId="{C19C3D62-43D3-4C6B-AAC7-97554C368D7E}" destId="{C883773A-3965-4A7E-9806-2BD8A1357282}" srcOrd="1" destOrd="0" parTransId="{80707948-DB90-4553-8FB0-B5DE22504976}" sibTransId="{138DA66F-4DC9-4559-992F-2C840BE75375}"/>
    <dgm:cxn modelId="{CE61294B-1D5F-404C-A397-55E1509A097E}" type="presOf" srcId="{BEEA054A-9559-49E8-A424-898C281787DE}" destId="{9F9A221C-5E5D-4C47-BE29-8244666A2C18}" srcOrd="0" destOrd="0" presId="urn:microsoft.com/office/officeart/2005/8/layout/vList5"/>
    <dgm:cxn modelId="{E2412052-17A7-47B0-940F-351086018069}" type="presOf" srcId="{C19C3D62-43D3-4C6B-AAC7-97554C368D7E}" destId="{B0F8166C-DDA4-41D1-9246-E076BE40C304}" srcOrd="0" destOrd="0" presId="urn:microsoft.com/office/officeart/2005/8/layout/vList5"/>
    <dgm:cxn modelId="{B725CC78-9876-4A1D-8C2D-973253C57410}" type="presOf" srcId="{7997171F-8A39-4A34-A687-CA5803550FBD}" destId="{22752219-90C2-4668-9726-6658D6A479A1}" srcOrd="0" destOrd="0" presId="urn:microsoft.com/office/officeart/2005/8/layout/vList5"/>
    <dgm:cxn modelId="{2453C95A-FE80-414A-885A-EECA5B68AB7C}" srcId="{C883773A-3965-4A7E-9806-2BD8A1357282}" destId="{C6D59F71-CF24-4420-8580-F722D0B34321}" srcOrd="0" destOrd="0" parTransId="{F39DF337-33C7-446F-B13E-7A8A2CABD9D9}" sibTransId="{5F6776AE-0F67-4D0B-A49B-5C47B2BC430C}"/>
    <dgm:cxn modelId="{F5D7AE7F-D6B6-4AA7-88CC-4C805FFBB613}" srcId="{7997171F-8A39-4A34-A687-CA5803550FBD}" destId="{D47C3BEF-72E2-4482-ABED-C9A4C8C71E2B}" srcOrd="1" destOrd="0" parTransId="{F60C4850-A998-458B-9187-EC452B147822}" sibTransId="{FDF6B203-1892-428B-98F1-813DDDA61A3A}"/>
    <dgm:cxn modelId="{D82781AD-74B6-44DF-BD08-2ADC567E6763}" type="presOf" srcId="{C4F7BF79-6FBE-4530-8BD0-FC2CE706E783}" destId="{9F9A221C-5E5D-4C47-BE29-8244666A2C18}" srcOrd="0" destOrd="1" presId="urn:microsoft.com/office/officeart/2005/8/layout/vList5"/>
    <dgm:cxn modelId="{D8E2FFAF-6A34-4735-B7F2-57F18D0CFA13}" type="presOf" srcId="{DCE88696-777A-4B41-8BE2-7F0BE109955B}" destId="{9F9A221C-5E5D-4C47-BE29-8244666A2C18}" srcOrd="0" destOrd="2" presId="urn:microsoft.com/office/officeart/2005/8/layout/vList5"/>
    <dgm:cxn modelId="{15C9AEB2-CF3A-4470-B9D8-DA8D3FDC41CF}" srcId="{FAE45A14-EDA4-4E86-B657-A5FC1C8C8002}" destId="{DCE88696-777A-4B41-8BE2-7F0BE109955B}" srcOrd="2" destOrd="0" parTransId="{14C1AC24-C328-4E0B-B43D-1EAE776F09F4}" sibTransId="{2AB76967-45A2-49AE-8BFB-E8FF3AB9E9A0}"/>
    <dgm:cxn modelId="{983CE2BF-5DA4-41BD-BD22-1F21D66C4A9F}" srcId="{FAE45A14-EDA4-4E86-B657-A5FC1C8C8002}" destId="{BEEA054A-9559-49E8-A424-898C281787DE}" srcOrd="0" destOrd="0" parTransId="{B858F4B8-754B-4EC8-9CE7-B9DCFA1991CA}" sibTransId="{D8460094-CF33-4A22-A0FF-AD3CC7510EDC}"/>
    <dgm:cxn modelId="{AB6B12C8-E0D4-469B-803F-715871029016}" srcId="{C19C3D62-43D3-4C6B-AAC7-97554C368D7E}" destId="{7997171F-8A39-4A34-A687-CA5803550FBD}" srcOrd="0" destOrd="0" parTransId="{F05F626A-A1EE-4259-BF72-049717DAA0D0}" sibTransId="{E3B0018E-CCD6-4F22-B499-3673ABA1797D}"/>
    <dgm:cxn modelId="{2E78F6C9-AF9A-4348-9510-70EC4CF28EC6}" type="presOf" srcId="{D47C3BEF-72E2-4482-ABED-C9A4C8C71E2B}" destId="{06EC338D-1B2A-406B-861E-39440328D5C2}" srcOrd="0" destOrd="1" presId="urn:microsoft.com/office/officeart/2005/8/layout/vList5"/>
    <dgm:cxn modelId="{C83EBACA-9170-47BE-9B82-54FA47B93D17}" srcId="{7997171F-8A39-4A34-A687-CA5803550FBD}" destId="{6176E0C4-7530-431F-803C-7FA536305F46}" srcOrd="0" destOrd="0" parTransId="{D9C14966-208B-4A44-A89B-4046A5B54FD7}" sibTransId="{699C6187-641A-407B-A215-ECF9604F0776}"/>
    <dgm:cxn modelId="{DDE35CD9-E59A-4451-8166-EA6338F0E9B7}" type="presOf" srcId="{C883773A-3965-4A7E-9806-2BD8A1357282}" destId="{9E96B474-0A62-4ED0-A381-C20A8C8D4923}" srcOrd="0" destOrd="0" presId="urn:microsoft.com/office/officeart/2005/8/layout/vList5"/>
    <dgm:cxn modelId="{9973DBE7-CCC4-4760-BDDC-B1D75777C778}" srcId="{C19C3D62-43D3-4C6B-AAC7-97554C368D7E}" destId="{FAE45A14-EDA4-4E86-B657-A5FC1C8C8002}" srcOrd="2" destOrd="0" parTransId="{FDCE2F79-E881-494B-BB31-1353F3989F59}" sibTransId="{A8086A83-E033-49CA-A89E-18395A4D461B}"/>
    <dgm:cxn modelId="{C254FDF7-88DD-46D0-AC73-C8BC747BE941}" type="presOf" srcId="{6176E0C4-7530-431F-803C-7FA536305F46}" destId="{06EC338D-1B2A-406B-861E-39440328D5C2}" srcOrd="0" destOrd="0" presId="urn:microsoft.com/office/officeart/2005/8/layout/vList5"/>
    <dgm:cxn modelId="{844387F8-5E54-4778-A9F8-C45760B30B97}" type="presOf" srcId="{2A8A75BA-189F-413A-B509-4396071C1B46}" destId="{F1C22CD7-9B74-4E05-890D-024123FB94CB}" srcOrd="0" destOrd="1" presId="urn:microsoft.com/office/officeart/2005/8/layout/vList5"/>
    <dgm:cxn modelId="{00834DCA-A124-47B0-8860-F5C5310A99C9}" type="presParOf" srcId="{B0F8166C-DDA4-41D1-9246-E076BE40C304}" destId="{59161825-6D95-4461-A0E6-16C50AC84B15}" srcOrd="0" destOrd="0" presId="urn:microsoft.com/office/officeart/2005/8/layout/vList5"/>
    <dgm:cxn modelId="{84650D2F-ACDB-4A38-8AC9-D83A33498E37}" type="presParOf" srcId="{59161825-6D95-4461-A0E6-16C50AC84B15}" destId="{22752219-90C2-4668-9726-6658D6A479A1}" srcOrd="0" destOrd="0" presId="urn:microsoft.com/office/officeart/2005/8/layout/vList5"/>
    <dgm:cxn modelId="{95255553-FF06-4680-96F2-FCE8EA2FBC1F}" type="presParOf" srcId="{59161825-6D95-4461-A0E6-16C50AC84B15}" destId="{06EC338D-1B2A-406B-861E-39440328D5C2}" srcOrd="1" destOrd="0" presId="urn:microsoft.com/office/officeart/2005/8/layout/vList5"/>
    <dgm:cxn modelId="{8CC5A875-6307-4881-9145-DDE2F61A1F4D}" type="presParOf" srcId="{B0F8166C-DDA4-41D1-9246-E076BE40C304}" destId="{6D594A83-18F5-4EFC-BD13-1852C1498CF1}" srcOrd="1" destOrd="0" presId="urn:microsoft.com/office/officeart/2005/8/layout/vList5"/>
    <dgm:cxn modelId="{4EC3B0A3-8106-4367-A4AA-88E6948311FC}" type="presParOf" srcId="{B0F8166C-DDA4-41D1-9246-E076BE40C304}" destId="{D3791DEC-A7B0-47C0-B217-4F4D4E18688C}" srcOrd="2" destOrd="0" presId="urn:microsoft.com/office/officeart/2005/8/layout/vList5"/>
    <dgm:cxn modelId="{A969B453-9BB5-446C-899C-A9F09C4EE8BA}" type="presParOf" srcId="{D3791DEC-A7B0-47C0-B217-4F4D4E18688C}" destId="{9E96B474-0A62-4ED0-A381-C20A8C8D4923}" srcOrd="0" destOrd="0" presId="urn:microsoft.com/office/officeart/2005/8/layout/vList5"/>
    <dgm:cxn modelId="{3EE1E7F2-4F34-4170-A186-1AA0D9865205}" type="presParOf" srcId="{D3791DEC-A7B0-47C0-B217-4F4D4E18688C}" destId="{F1C22CD7-9B74-4E05-890D-024123FB94CB}" srcOrd="1" destOrd="0" presId="urn:microsoft.com/office/officeart/2005/8/layout/vList5"/>
    <dgm:cxn modelId="{4EAC7D7E-0FBE-4128-8AC1-8FADF85C33E4}" type="presParOf" srcId="{B0F8166C-DDA4-41D1-9246-E076BE40C304}" destId="{AE4FF8D1-23E2-4B0D-9A6B-7CD26E477A0F}" srcOrd="3" destOrd="0" presId="urn:microsoft.com/office/officeart/2005/8/layout/vList5"/>
    <dgm:cxn modelId="{4E55FA93-C8F2-4E01-B131-381828EBF755}" type="presParOf" srcId="{B0F8166C-DDA4-41D1-9246-E076BE40C304}" destId="{ACBE01B2-F7E4-455E-80DF-CAD060583750}" srcOrd="4" destOrd="0" presId="urn:microsoft.com/office/officeart/2005/8/layout/vList5"/>
    <dgm:cxn modelId="{B7D3A63B-00D4-4507-831F-A679FACB2859}" type="presParOf" srcId="{ACBE01B2-F7E4-455E-80DF-CAD060583750}" destId="{5EEC133F-E82C-4B08-ABD5-18A02CD92B34}" srcOrd="0" destOrd="0" presId="urn:microsoft.com/office/officeart/2005/8/layout/vList5"/>
    <dgm:cxn modelId="{299AFAD9-A5CB-47FD-8269-AA220BF06716}" type="presParOf" srcId="{ACBE01B2-F7E4-455E-80DF-CAD060583750}" destId="{9F9A221C-5E5D-4C47-BE29-8244666A2C1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02559F-163B-4084-828E-17CD58A140D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9D99EA5-6C50-48B4-AAE8-83BD0D6453B0}">
      <dgm:prSet/>
      <dgm:spPr/>
      <dgm:t>
        <a:bodyPr/>
        <a:lstStyle/>
        <a:p>
          <a:r>
            <a:rPr lang="en-US"/>
            <a:t>First on pilot basis the Water Accounts were done for Tungabhadra (K-8) sub-basin of Krishna basin</a:t>
          </a:r>
        </a:p>
      </dgm:t>
    </dgm:pt>
    <dgm:pt modelId="{0D4587F9-8A7D-4755-9E25-E2519DC7D4FD}" type="parTrans" cxnId="{CC7F4307-5952-4A44-A3F7-41CB7EEA4550}">
      <dgm:prSet/>
      <dgm:spPr/>
      <dgm:t>
        <a:bodyPr/>
        <a:lstStyle/>
        <a:p>
          <a:endParaRPr lang="en-US"/>
        </a:p>
      </dgm:t>
    </dgm:pt>
    <dgm:pt modelId="{0FC596A0-D52B-4A2F-BF1D-3894F1C783D7}" type="sibTrans" cxnId="{CC7F4307-5952-4A44-A3F7-41CB7EEA4550}">
      <dgm:prSet/>
      <dgm:spPr/>
      <dgm:t>
        <a:bodyPr/>
        <a:lstStyle/>
        <a:p>
          <a:endParaRPr lang="en-US"/>
        </a:p>
      </dgm:t>
    </dgm:pt>
    <dgm:pt modelId="{72EEA3E7-E894-497A-909F-DA5BFC82BEC7}">
      <dgm:prSet/>
      <dgm:spPr/>
      <dgm:t>
        <a:bodyPr/>
        <a:lstStyle/>
        <a:p>
          <a:r>
            <a:rPr lang="en-US" dirty="0"/>
            <a:t>further developed Water Accounts for three river sub-basins in Karnataka – Middle Krishna (K2), Ghataprabha (K3) and Malaprabha (K4) sub-basins all part of the larger Krishna basin in India</a:t>
          </a:r>
        </a:p>
      </dgm:t>
    </dgm:pt>
    <dgm:pt modelId="{A111BEDA-5D17-4ACC-8C50-F6D7E318FC35}" type="parTrans" cxnId="{07D15B18-8D3A-431D-BFF8-DA45ACC7EF24}">
      <dgm:prSet/>
      <dgm:spPr/>
      <dgm:t>
        <a:bodyPr/>
        <a:lstStyle/>
        <a:p>
          <a:endParaRPr lang="en-US"/>
        </a:p>
      </dgm:t>
    </dgm:pt>
    <dgm:pt modelId="{DF88B2C9-4A94-4AC9-ACDD-F5368F8FD004}" type="sibTrans" cxnId="{07D15B18-8D3A-431D-BFF8-DA45ACC7EF24}">
      <dgm:prSet/>
      <dgm:spPr/>
      <dgm:t>
        <a:bodyPr/>
        <a:lstStyle/>
        <a:p>
          <a:endParaRPr lang="en-US"/>
        </a:p>
      </dgm:t>
    </dgm:pt>
    <dgm:pt modelId="{EF262A96-13D0-4E76-8471-B82AE9CC8B8D}" type="pres">
      <dgm:prSet presAssocID="{0902559F-163B-4084-828E-17CD58A140D2}" presName="linear" presStyleCnt="0">
        <dgm:presLayoutVars>
          <dgm:animLvl val="lvl"/>
          <dgm:resizeHandles val="exact"/>
        </dgm:presLayoutVars>
      </dgm:prSet>
      <dgm:spPr/>
    </dgm:pt>
    <dgm:pt modelId="{E1270F38-EB78-44BC-ABA6-42C8C2369CAA}" type="pres">
      <dgm:prSet presAssocID="{D9D99EA5-6C50-48B4-AAE8-83BD0D6453B0}" presName="parentText" presStyleLbl="node1" presStyleIdx="0" presStyleCnt="2">
        <dgm:presLayoutVars>
          <dgm:chMax val="0"/>
          <dgm:bulletEnabled val="1"/>
        </dgm:presLayoutVars>
      </dgm:prSet>
      <dgm:spPr/>
    </dgm:pt>
    <dgm:pt modelId="{F948E2CC-77D4-4A64-B25E-81596BE83229}" type="pres">
      <dgm:prSet presAssocID="{0FC596A0-D52B-4A2F-BF1D-3894F1C783D7}" presName="spacer" presStyleCnt="0"/>
      <dgm:spPr/>
    </dgm:pt>
    <dgm:pt modelId="{3690F971-F558-4C0E-A595-BA06B7248C69}" type="pres">
      <dgm:prSet presAssocID="{72EEA3E7-E894-497A-909F-DA5BFC82BEC7}" presName="parentText" presStyleLbl="node1" presStyleIdx="1" presStyleCnt="2">
        <dgm:presLayoutVars>
          <dgm:chMax val="0"/>
          <dgm:bulletEnabled val="1"/>
        </dgm:presLayoutVars>
      </dgm:prSet>
      <dgm:spPr/>
    </dgm:pt>
  </dgm:ptLst>
  <dgm:cxnLst>
    <dgm:cxn modelId="{CC7F4307-5952-4A44-A3F7-41CB7EEA4550}" srcId="{0902559F-163B-4084-828E-17CD58A140D2}" destId="{D9D99EA5-6C50-48B4-AAE8-83BD0D6453B0}" srcOrd="0" destOrd="0" parTransId="{0D4587F9-8A7D-4755-9E25-E2519DC7D4FD}" sibTransId="{0FC596A0-D52B-4A2F-BF1D-3894F1C783D7}"/>
    <dgm:cxn modelId="{07D15B18-8D3A-431D-BFF8-DA45ACC7EF24}" srcId="{0902559F-163B-4084-828E-17CD58A140D2}" destId="{72EEA3E7-E894-497A-909F-DA5BFC82BEC7}" srcOrd="1" destOrd="0" parTransId="{A111BEDA-5D17-4ACC-8C50-F6D7E318FC35}" sibTransId="{DF88B2C9-4A94-4AC9-ACDD-F5368F8FD004}"/>
    <dgm:cxn modelId="{57404E39-D2CF-4642-BE03-29F972A6475C}" type="presOf" srcId="{72EEA3E7-E894-497A-909F-DA5BFC82BEC7}" destId="{3690F971-F558-4C0E-A595-BA06B7248C69}" srcOrd="0" destOrd="0" presId="urn:microsoft.com/office/officeart/2005/8/layout/vList2"/>
    <dgm:cxn modelId="{97E26DAC-A742-4F43-AB0B-15542781FD8C}" type="presOf" srcId="{0902559F-163B-4084-828E-17CD58A140D2}" destId="{EF262A96-13D0-4E76-8471-B82AE9CC8B8D}" srcOrd="0" destOrd="0" presId="urn:microsoft.com/office/officeart/2005/8/layout/vList2"/>
    <dgm:cxn modelId="{E3E0D8AF-8C7A-4B36-B153-42FCE74B6198}" type="presOf" srcId="{D9D99EA5-6C50-48B4-AAE8-83BD0D6453B0}" destId="{E1270F38-EB78-44BC-ABA6-42C8C2369CAA}" srcOrd="0" destOrd="0" presId="urn:microsoft.com/office/officeart/2005/8/layout/vList2"/>
    <dgm:cxn modelId="{9056818C-3470-4466-BA64-D0D7A53B9E68}" type="presParOf" srcId="{EF262A96-13D0-4E76-8471-B82AE9CC8B8D}" destId="{E1270F38-EB78-44BC-ABA6-42C8C2369CAA}" srcOrd="0" destOrd="0" presId="urn:microsoft.com/office/officeart/2005/8/layout/vList2"/>
    <dgm:cxn modelId="{A10C1167-8FCF-4663-A274-10AACF8321B3}" type="presParOf" srcId="{EF262A96-13D0-4E76-8471-B82AE9CC8B8D}" destId="{F948E2CC-77D4-4A64-B25E-81596BE83229}" srcOrd="1" destOrd="0" presId="urn:microsoft.com/office/officeart/2005/8/layout/vList2"/>
    <dgm:cxn modelId="{5E9875E0-6A46-48D5-B4F8-B0F8492EE6D3}" type="presParOf" srcId="{EF262A96-13D0-4E76-8471-B82AE9CC8B8D}" destId="{3690F971-F558-4C0E-A595-BA06B7248C6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E847D-B021-4E9C-89BB-D78FFC6FD5B4}">
      <dsp:nvSpPr>
        <dsp:cNvPr id="0" name=""/>
        <dsp:cNvSpPr/>
      </dsp:nvSpPr>
      <dsp:spPr>
        <a:xfrm>
          <a:off x="0" y="95796"/>
          <a:ext cx="6797675" cy="131273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No single window information on water resources information of the state</a:t>
          </a:r>
        </a:p>
      </dsp:txBody>
      <dsp:txXfrm>
        <a:off x="64083" y="159879"/>
        <a:ext cx="6669509" cy="1184573"/>
      </dsp:txXfrm>
    </dsp:sp>
    <dsp:sp modelId="{7CFF37AB-CEE3-41A9-A0DA-E6F537AAA258}">
      <dsp:nvSpPr>
        <dsp:cNvPr id="0" name=""/>
        <dsp:cNvSpPr/>
      </dsp:nvSpPr>
      <dsp:spPr>
        <a:xfrm>
          <a:off x="0" y="1477656"/>
          <a:ext cx="6797675" cy="1312739"/>
        </a:xfrm>
        <a:prstGeom prst="roundRect">
          <a:avLst/>
        </a:prstGeom>
        <a:solidFill>
          <a:schemeClr val="accent5">
            <a:hueOff val="785595"/>
            <a:satOff val="-3757"/>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Water resources data collected, generated remains with different departments to be made accessible to all users</a:t>
          </a:r>
        </a:p>
      </dsp:txBody>
      <dsp:txXfrm>
        <a:off x="64083" y="1541739"/>
        <a:ext cx="6669509" cy="1184573"/>
      </dsp:txXfrm>
    </dsp:sp>
    <dsp:sp modelId="{BA058A58-F1F3-430B-B201-48158201A943}">
      <dsp:nvSpPr>
        <dsp:cNvPr id="0" name=""/>
        <dsp:cNvSpPr/>
      </dsp:nvSpPr>
      <dsp:spPr>
        <a:xfrm>
          <a:off x="0" y="2859516"/>
          <a:ext cx="6797675" cy="1312739"/>
        </a:xfrm>
        <a:prstGeom prst="roundRect">
          <a:avLst/>
        </a:prstGeom>
        <a:solidFill>
          <a:schemeClr val="accent5">
            <a:hueOff val="1571189"/>
            <a:satOff val="-7513"/>
            <a:lumOff val="82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Spatial, Analytical and Statistical dashboards to different stakeholders</a:t>
          </a:r>
        </a:p>
      </dsp:txBody>
      <dsp:txXfrm>
        <a:off x="64083" y="2923599"/>
        <a:ext cx="6669509" cy="1184573"/>
      </dsp:txXfrm>
    </dsp:sp>
    <dsp:sp modelId="{6704B446-2B6F-408A-81E1-BE70068E3369}">
      <dsp:nvSpPr>
        <dsp:cNvPr id="0" name=""/>
        <dsp:cNvSpPr/>
      </dsp:nvSpPr>
      <dsp:spPr>
        <a:xfrm>
          <a:off x="0" y="4241376"/>
          <a:ext cx="6797675" cy="1312739"/>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Public access to reliable information on water resources of the State</a:t>
          </a:r>
        </a:p>
      </dsp:txBody>
      <dsp:txXfrm>
        <a:off x="64083" y="4305459"/>
        <a:ext cx="6669509" cy="1184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96955-9BDB-4645-8F98-8671FE1EACBA}">
      <dsp:nvSpPr>
        <dsp:cNvPr id="0" name=""/>
        <dsp:cNvSpPr/>
      </dsp:nvSpPr>
      <dsp:spPr>
        <a:xfrm rot="21300000">
          <a:off x="153553" y="426824"/>
          <a:ext cx="2450973" cy="214432"/>
        </a:xfrm>
        <a:prstGeom prst="mathMinus">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7C4C97-3F04-4181-97C3-C1B191A5E732}">
      <dsp:nvSpPr>
        <dsp:cNvPr id="0" name=""/>
        <dsp:cNvSpPr/>
      </dsp:nvSpPr>
      <dsp:spPr>
        <a:xfrm>
          <a:off x="330969" y="53404"/>
          <a:ext cx="827424" cy="427232"/>
        </a:xfrm>
        <a:prstGeom prst="downArrow">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44E6F-848E-4D23-8F47-FF6F038DD37C}">
      <dsp:nvSpPr>
        <dsp:cNvPr id="0" name=""/>
        <dsp:cNvSpPr/>
      </dsp:nvSpPr>
      <dsp:spPr>
        <a:xfrm>
          <a:off x="1439303" y="0"/>
          <a:ext cx="927544" cy="448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Available</a:t>
          </a:r>
        </a:p>
      </dsp:txBody>
      <dsp:txXfrm>
        <a:off x="1439303" y="0"/>
        <a:ext cx="927544" cy="448594"/>
      </dsp:txXfrm>
    </dsp:sp>
    <dsp:sp modelId="{58362868-B806-4644-8277-F470404B6DDB}">
      <dsp:nvSpPr>
        <dsp:cNvPr id="0" name=""/>
        <dsp:cNvSpPr/>
      </dsp:nvSpPr>
      <dsp:spPr>
        <a:xfrm>
          <a:off x="1599686" y="587445"/>
          <a:ext cx="827424" cy="427232"/>
        </a:xfrm>
        <a:prstGeom prst="upArrow">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166F47-0C4B-4036-A457-1F4B1D78BB34}">
      <dsp:nvSpPr>
        <dsp:cNvPr id="0" name=""/>
        <dsp:cNvSpPr/>
      </dsp:nvSpPr>
      <dsp:spPr>
        <a:xfrm>
          <a:off x="413712" y="619487"/>
          <a:ext cx="882585" cy="448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Demand</a:t>
          </a:r>
        </a:p>
      </dsp:txBody>
      <dsp:txXfrm>
        <a:off x="413712" y="619487"/>
        <a:ext cx="882585" cy="448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D4744-9108-4DA9-A392-7CE086A2CB0D}">
      <dsp:nvSpPr>
        <dsp:cNvPr id="0" name=""/>
        <dsp:cNvSpPr/>
      </dsp:nvSpPr>
      <dsp:spPr>
        <a:xfrm rot="16200000">
          <a:off x="1627771" y="-1627771"/>
          <a:ext cx="2196991" cy="5452533"/>
        </a:xfrm>
        <a:prstGeom prst="round1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Data collection / Monitoring</a:t>
          </a:r>
        </a:p>
      </dsp:txBody>
      <dsp:txXfrm rot="5400000">
        <a:off x="-1" y="1"/>
        <a:ext cx="5452533" cy="1647743"/>
      </dsp:txXfrm>
    </dsp:sp>
    <dsp:sp modelId="{5D5668D7-7B34-414A-91C6-9670B5F46C59}">
      <dsp:nvSpPr>
        <dsp:cNvPr id="0" name=""/>
        <dsp:cNvSpPr/>
      </dsp:nvSpPr>
      <dsp:spPr>
        <a:xfrm>
          <a:off x="5452533" y="0"/>
          <a:ext cx="5452533" cy="2196991"/>
        </a:xfrm>
        <a:prstGeom prst="round1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Data archival / retrieval</a:t>
          </a:r>
        </a:p>
      </dsp:txBody>
      <dsp:txXfrm>
        <a:off x="5452533" y="0"/>
        <a:ext cx="5452533" cy="1647743"/>
      </dsp:txXfrm>
    </dsp:sp>
    <dsp:sp modelId="{CE22E5BD-C823-4CC5-AE1B-065A33BEEC63}">
      <dsp:nvSpPr>
        <dsp:cNvPr id="0" name=""/>
        <dsp:cNvSpPr/>
      </dsp:nvSpPr>
      <dsp:spPr>
        <a:xfrm rot="10800000">
          <a:off x="0" y="2196991"/>
          <a:ext cx="5452533" cy="2196991"/>
        </a:xfrm>
        <a:prstGeom prst="round1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Data validation, viewing</a:t>
          </a:r>
        </a:p>
      </dsp:txBody>
      <dsp:txXfrm rot="10800000">
        <a:off x="0" y="2746238"/>
        <a:ext cx="5452533" cy="1647743"/>
      </dsp:txXfrm>
    </dsp:sp>
    <dsp:sp modelId="{3DE0B92E-15AD-40CC-889A-148FD445EE80}">
      <dsp:nvSpPr>
        <dsp:cNvPr id="0" name=""/>
        <dsp:cNvSpPr/>
      </dsp:nvSpPr>
      <dsp:spPr>
        <a:xfrm rot="5400000">
          <a:off x="7080304" y="569220"/>
          <a:ext cx="2196991" cy="5452533"/>
        </a:xfrm>
        <a:prstGeom prst="round1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Data analysis/ Report generation / sharing</a:t>
          </a:r>
        </a:p>
      </dsp:txBody>
      <dsp:txXfrm rot="-5400000">
        <a:off x="5452532" y="2746238"/>
        <a:ext cx="5452533" cy="1647743"/>
      </dsp:txXfrm>
    </dsp:sp>
    <dsp:sp modelId="{2B22CAF5-3521-455C-B787-84D46066372C}">
      <dsp:nvSpPr>
        <dsp:cNvPr id="0" name=""/>
        <dsp:cNvSpPr/>
      </dsp:nvSpPr>
      <dsp:spPr>
        <a:xfrm>
          <a:off x="3816773" y="1647743"/>
          <a:ext cx="3271519" cy="1098495"/>
        </a:xfrm>
        <a:prstGeom prst="roundRect">
          <a:avLst/>
        </a:prstGeom>
        <a:gradFill rotWithShape="0">
          <a:gsLst>
            <a:gs pos="0">
              <a:schemeClr val="accent2">
                <a:tint val="40000"/>
                <a:hueOff val="0"/>
                <a:satOff val="0"/>
                <a:lumOff val="0"/>
                <a:alphaOff val="0"/>
                <a:shade val="85000"/>
                <a:satMod val="130000"/>
              </a:schemeClr>
            </a:gs>
            <a:gs pos="34000">
              <a:schemeClr val="accent2">
                <a:tint val="40000"/>
                <a:hueOff val="0"/>
                <a:satOff val="0"/>
                <a:lumOff val="0"/>
                <a:alphaOff val="0"/>
                <a:shade val="87000"/>
                <a:satMod val="125000"/>
              </a:schemeClr>
            </a:gs>
            <a:gs pos="70000">
              <a:schemeClr val="accent2">
                <a:tint val="40000"/>
                <a:hueOff val="0"/>
                <a:satOff val="0"/>
                <a:lumOff val="0"/>
                <a:alphaOff val="0"/>
                <a:tint val="100000"/>
                <a:shade val="90000"/>
                <a:satMod val="130000"/>
              </a:schemeClr>
            </a:gs>
            <a:gs pos="100000">
              <a:schemeClr val="accent2">
                <a:tint val="4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KWRIS</a:t>
          </a:r>
        </a:p>
      </dsp:txBody>
      <dsp:txXfrm>
        <a:off x="3870397" y="1701367"/>
        <a:ext cx="3164271" cy="9912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C338D-1B2A-406B-861E-39440328D5C2}">
      <dsp:nvSpPr>
        <dsp:cNvPr id="0" name=""/>
        <dsp:cNvSpPr/>
      </dsp:nvSpPr>
      <dsp:spPr>
        <a:xfrm rot="5400000">
          <a:off x="6569361" y="-4042137"/>
          <a:ext cx="1228923" cy="9625084"/>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Daily levels from 21 Major Reservoirs collected through Mobile app and email</a:t>
          </a:r>
        </a:p>
        <a:p>
          <a:pPr marL="171450" lvl="1" indent="-171450" algn="l" defTabSz="800100">
            <a:lnSpc>
              <a:spcPct val="90000"/>
            </a:lnSpc>
            <a:spcBef>
              <a:spcPct val="0"/>
            </a:spcBef>
            <a:spcAft>
              <a:spcPct val="15000"/>
            </a:spcAft>
            <a:buChar char="•"/>
          </a:pPr>
          <a:r>
            <a:rPr lang="en-US" sz="1800" kern="1200" dirty="0"/>
            <a:t>CWMA and CWRC Reports, Cauvery basin daily reservoir info through SMS</a:t>
          </a:r>
        </a:p>
        <a:p>
          <a:pPr marL="171450" lvl="1" indent="-171450" algn="l" defTabSz="800100">
            <a:lnSpc>
              <a:spcPct val="90000"/>
            </a:lnSpc>
            <a:spcBef>
              <a:spcPct val="0"/>
            </a:spcBef>
            <a:spcAft>
              <a:spcPct val="15000"/>
            </a:spcAft>
            <a:buChar char="•"/>
          </a:pPr>
          <a:r>
            <a:rPr lang="en-US" sz="1800" kern="1200" dirty="0"/>
            <a:t>Krishna and Cauvery Basin water level reporting formats</a:t>
          </a:r>
        </a:p>
        <a:p>
          <a:pPr marL="171450" lvl="1" indent="-171450" algn="l" defTabSz="800100">
            <a:lnSpc>
              <a:spcPct val="90000"/>
            </a:lnSpc>
            <a:spcBef>
              <a:spcPct val="0"/>
            </a:spcBef>
            <a:spcAft>
              <a:spcPct val="15000"/>
            </a:spcAft>
            <a:buChar char="•"/>
          </a:pPr>
          <a:r>
            <a:rPr lang="en-US" sz="1800" kern="1200" dirty="0">
              <a:solidFill>
                <a:srgbClr val="FF0000"/>
              </a:solidFill>
            </a:rPr>
            <a:t>West flowing river data and all reservoir / dam locations and profiles</a:t>
          </a:r>
        </a:p>
      </dsp:txBody>
      <dsp:txXfrm rot="-5400000">
        <a:off x="2371281" y="215934"/>
        <a:ext cx="9565093" cy="1108941"/>
      </dsp:txXfrm>
    </dsp:sp>
    <dsp:sp modelId="{22752219-90C2-4668-9726-6658D6A479A1}">
      <dsp:nvSpPr>
        <dsp:cNvPr id="0" name=""/>
        <dsp:cNvSpPr/>
      </dsp:nvSpPr>
      <dsp:spPr>
        <a:xfrm>
          <a:off x="2840" y="2327"/>
          <a:ext cx="2368440" cy="1536154"/>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lumMod val="95000"/>
                </a:schemeClr>
              </a:solidFill>
            </a:rPr>
            <a:t>Reservoir Module</a:t>
          </a:r>
        </a:p>
      </dsp:txBody>
      <dsp:txXfrm>
        <a:off x="77829" y="77316"/>
        <a:ext cx="2218462" cy="1386176"/>
      </dsp:txXfrm>
    </dsp:sp>
    <dsp:sp modelId="{F1C22CD7-9B74-4E05-890D-024123FB94CB}">
      <dsp:nvSpPr>
        <dsp:cNvPr id="0" name=""/>
        <dsp:cNvSpPr/>
      </dsp:nvSpPr>
      <dsp:spPr>
        <a:xfrm rot="5400000">
          <a:off x="6581981" y="-2413896"/>
          <a:ext cx="1228923" cy="9594527"/>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Catchment delineation</a:t>
          </a:r>
        </a:p>
        <a:p>
          <a:pPr marL="171450" lvl="1" indent="-171450" algn="l" defTabSz="800100">
            <a:lnSpc>
              <a:spcPct val="90000"/>
            </a:lnSpc>
            <a:spcBef>
              <a:spcPct val="0"/>
            </a:spcBef>
            <a:spcAft>
              <a:spcPct val="15000"/>
            </a:spcAft>
            <a:buChar char="•"/>
          </a:pPr>
          <a:r>
            <a:rPr lang="en-US" sz="1800" kern="1200" dirty="0"/>
            <a:t>Surface water Yield estimation of all sub basins</a:t>
          </a:r>
        </a:p>
        <a:p>
          <a:pPr marL="171450" lvl="1" indent="-171450" algn="l" defTabSz="800100">
            <a:lnSpc>
              <a:spcPct val="90000"/>
            </a:lnSpc>
            <a:spcBef>
              <a:spcPct val="0"/>
            </a:spcBef>
            <a:spcAft>
              <a:spcPct val="15000"/>
            </a:spcAft>
            <a:buChar char="•"/>
          </a:pPr>
          <a:r>
            <a:rPr lang="en-US" sz="1800" kern="1200" dirty="0">
              <a:solidFill>
                <a:schemeClr val="accent4">
                  <a:lumMod val="75000"/>
                </a:schemeClr>
              </a:solidFill>
            </a:rPr>
            <a:t>Canal level monitoring </a:t>
          </a:r>
        </a:p>
        <a:p>
          <a:pPr marL="171450" lvl="1" indent="-171450" algn="l" defTabSz="800100">
            <a:lnSpc>
              <a:spcPct val="90000"/>
            </a:lnSpc>
            <a:spcBef>
              <a:spcPct val="0"/>
            </a:spcBef>
            <a:spcAft>
              <a:spcPct val="15000"/>
            </a:spcAft>
            <a:buChar char="•"/>
          </a:pPr>
          <a:r>
            <a:rPr lang="en-US" sz="1800" kern="1200" dirty="0">
              <a:solidFill>
                <a:srgbClr val="FF0000"/>
              </a:solidFill>
            </a:rPr>
            <a:t>Water bodies surface water extent</a:t>
          </a:r>
        </a:p>
      </dsp:txBody>
      <dsp:txXfrm rot="-5400000">
        <a:off x="2399180" y="1828896"/>
        <a:ext cx="9534536" cy="1108941"/>
      </dsp:txXfrm>
    </dsp:sp>
    <dsp:sp modelId="{9E96B474-0A62-4ED0-A381-C20A8C8D4923}">
      <dsp:nvSpPr>
        <dsp:cNvPr id="0" name=""/>
        <dsp:cNvSpPr/>
      </dsp:nvSpPr>
      <dsp:spPr>
        <a:xfrm>
          <a:off x="2840" y="1615289"/>
          <a:ext cx="2396339" cy="1536154"/>
        </a:xfrm>
        <a:prstGeom prst="roundRect">
          <a:avLst/>
        </a:prstGeom>
        <a:blipFill dpi="0" rotWithShape="0">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Surface Water module</a:t>
          </a:r>
        </a:p>
      </dsp:txBody>
      <dsp:txXfrm>
        <a:off x="77829" y="1690278"/>
        <a:ext cx="2246361" cy="1386176"/>
      </dsp:txXfrm>
    </dsp:sp>
    <dsp:sp modelId="{0D54318E-25AD-442A-B6B8-5BF2D2869A9E}">
      <dsp:nvSpPr>
        <dsp:cNvPr id="0" name=""/>
        <dsp:cNvSpPr/>
      </dsp:nvSpPr>
      <dsp:spPr>
        <a:xfrm rot="5400000">
          <a:off x="6234803" y="-470408"/>
          <a:ext cx="1228923" cy="89334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Groundwater information Master Database after validation, Well levels</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Well profile and Quality parameters</a:t>
          </a:r>
        </a:p>
        <a:p>
          <a:pPr marL="171450" lvl="1" indent="-171450" algn="l" defTabSz="800100">
            <a:lnSpc>
              <a:spcPct val="90000"/>
            </a:lnSpc>
            <a:spcBef>
              <a:spcPct val="0"/>
            </a:spcBef>
            <a:spcAft>
              <a:spcPct val="15000"/>
            </a:spcAft>
            <a:buChar char="•"/>
          </a:pPr>
          <a:r>
            <a:rPr lang="en-US" sz="1800" kern="1200" dirty="0">
              <a:solidFill>
                <a:srgbClr val="FF0000"/>
              </a:solidFill>
            </a:rPr>
            <a:t>Rainfall data integration and Reports </a:t>
          </a:r>
        </a:p>
      </dsp:txBody>
      <dsp:txXfrm rot="-5400000">
        <a:off x="2382527" y="3441859"/>
        <a:ext cx="8873485" cy="1108941"/>
      </dsp:txXfrm>
    </dsp:sp>
    <dsp:sp modelId="{0404658B-08FD-4FFA-8DE2-C0E91D046223}">
      <dsp:nvSpPr>
        <dsp:cNvPr id="0" name=""/>
        <dsp:cNvSpPr/>
      </dsp:nvSpPr>
      <dsp:spPr>
        <a:xfrm>
          <a:off x="2840" y="3228251"/>
          <a:ext cx="2379687" cy="1536154"/>
        </a:xfrm>
        <a:prstGeom prst="roundRect">
          <a:avLst/>
        </a:prstGeom>
        <a:blipFill dpi="0" rotWithShape="1">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Groundwater module</a:t>
          </a:r>
        </a:p>
      </dsp:txBody>
      <dsp:txXfrm>
        <a:off x="77829" y="3303240"/>
        <a:ext cx="2229709" cy="13861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C338D-1B2A-406B-861E-39440328D5C2}">
      <dsp:nvSpPr>
        <dsp:cNvPr id="0" name=""/>
        <dsp:cNvSpPr/>
      </dsp:nvSpPr>
      <dsp:spPr>
        <a:xfrm rot="5400000">
          <a:off x="6870803" y="-3351486"/>
          <a:ext cx="1307504" cy="8342307"/>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Directorate, CADAs, Project level information and individual WUCS</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Dashboard and Reports</a:t>
          </a:r>
        </a:p>
        <a:p>
          <a:pPr marL="171450" lvl="1" indent="-171450" algn="l" defTabSz="800100">
            <a:lnSpc>
              <a:spcPct val="90000"/>
            </a:lnSpc>
            <a:spcBef>
              <a:spcPct val="0"/>
            </a:spcBef>
            <a:spcAft>
              <a:spcPct val="15000"/>
            </a:spcAft>
            <a:buChar char="•"/>
          </a:pPr>
          <a:r>
            <a:rPr lang="en-US" sz="1800" kern="1200" dirty="0">
              <a:solidFill>
                <a:schemeClr val="accent2"/>
              </a:solidFill>
            </a:rPr>
            <a:t>WUCS Services</a:t>
          </a:r>
        </a:p>
      </dsp:txBody>
      <dsp:txXfrm rot="-5400000">
        <a:off x="3353402" y="229742"/>
        <a:ext cx="8278480" cy="1179850"/>
      </dsp:txXfrm>
    </dsp:sp>
    <dsp:sp modelId="{22752219-90C2-4668-9726-6658D6A479A1}">
      <dsp:nvSpPr>
        <dsp:cNvPr id="0" name=""/>
        <dsp:cNvSpPr/>
      </dsp:nvSpPr>
      <dsp:spPr>
        <a:xfrm>
          <a:off x="901" y="2476"/>
          <a:ext cx="3352500" cy="1634381"/>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WUCS / CADA module</a:t>
          </a:r>
        </a:p>
      </dsp:txBody>
      <dsp:txXfrm>
        <a:off x="80685" y="82260"/>
        <a:ext cx="3192932" cy="1474813"/>
      </dsp:txXfrm>
    </dsp:sp>
    <dsp:sp modelId="{F1C22CD7-9B74-4E05-890D-024123FB94CB}">
      <dsp:nvSpPr>
        <dsp:cNvPr id="0" name=""/>
        <dsp:cNvSpPr/>
      </dsp:nvSpPr>
      <dsp:spPr>
        <a:xfrm rot="5400000">
          <a:off x="6929157" y="-1690349"/>
          <a:ext cx="1307504" cy="845223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Soil moisture maps </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Water accounting and Water productivity images and maps</a:t>
          </a:r>
        </a:p>
        <a:p>
          <a:pPr marL="171450" lvl="1" indent="-171450" algn="l" defTabSz="800100">
            <a:lnSpc>
              <a:spcPct val="90000"/>
            </a:lnSpc>
            <a:spcBef>
              <a:spcPct val="0"/>
            </a:spcBef>
            <a:spcAft>
              <a:spcPct val="15000"/>
            </a:spcAft>
            <a:buChar char="•"/>
          </a:pPr>
          <a:r>
            <a:rPr lang="en-US" sz="1800" kern="1200" dirty="0">
              <a:solidFill>
                <a:schemeClr val="accent2"/>
              </a:solidFill>
            </a:rPr>
            <a:t>High resolution irrigated maps, Stream flow forecasts and Drought forecasts </a:t>
          </a:r>
        </a:p>
      </dsp:txBody>
      <dsp:txXfrm rot="-5400000">
        <a:off x="3356794" y="1945841"/>
        <a:ext cx="8388405" cy="1179850"/>
      </dsp:txXfrm>
    </dsp:sp>
    <dsp:sp modelId="{9E96B474-0A62-4ED0-A381-C20A8C8D4923}">
      <dsp:nvSpPr>
        <dsp:cNvPr id="0" name=""/>
        <dsp:cNvSpPr/>
      </dsp:nvSpPr>
      <dsp:spPr>
        <a:xfrm>
          <a:off x="901" y="1718576"/>
          <a:ext cx="3355892" cy="1634381"/>
        </a:xfrm>
        <a:prstGeom prst="roundRect">
          <a:avLst/>
        </a:prstGeom>
        <a:blipFill dpi="0" rotWithShape="0">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Remote</a:t>
          </a:r>
          <a:r>
            <a:rPr lang="en-US" sz="3200" kern="1200" baseline="0" dirty="0"/>
            <a:t> Sensing</a:t>
          </a:r>
          <a:endParaRPr lang="en-US" sz="3200" kern="1200" dirty="0"/>
        </a:p>
      </dsp:txBody>
      <dsp:txXfrm>
        <a:off x="80685" y="1798360"/>
        <a:ext cx="3196324" cy="1474813"/>
      </dsp:txXfrm>
    </dsp:sp>
    <dsp:sp modelId="{0D54318E-25AD-442A-B6B8-5BF2D2869A9E}">
      <dsp:nvSpPr>
        <dsp:cNvPr id="0" name=""/>
        <dsp:cNvSpPr/>
      </dsp:nvSpPr>
      <dsp:spPr>
        <a:xfrm rot="5400000">
          <a:off x="6929357" y="24878"/>
          <a:ext cx="1307504" cy="84539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CLART - Water Harvesting Structures identification tool</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Gram Panchayath Water Balance</a:t>
          </a:r>
        </a:p>
        <a:p>
          <a:pPr marL="171450" lvl="1" indent="-171450" algn="l" defTabSz="800100">
            <a:lnSpc>
              <a:spcPct val="90000"/>
            </a:lnSpc>
            <a:spcBef>
              <a:spcPct val="0"/>
            </a:spcBef>
            <a:spcAft>
              <a:spcPct val="15000"/>
            </a:spcAft>
            <a:buChar char="•"/>
          </a:pPr>
          <a:r>
            <a:rPr lang="en-US" sz="1800" kern="1200" dirty="0">
              <a:solidFill>
                <a:schemeClr val="accent2"/>
              </a:solidFill>
            </a:rPr>
            <a:t>Land and Water Management Project output integration </a:t>
          </a:r>
        </a:p>
      </dsp:txBody>
      <dsp:txXfrm rot="-5400000">
        <a:off x="3356122" y="3661941"/>
        <a:ext cx="8390149" cy="1179850"/>
      </dsp:txXfrm>
    </dsp:sp>
    <dsp:sp modelId="{0404658B-08FD-4FFA-8DE2-C0E91D046223}">
      <dsp:nvSpPr>
        <dsp:cNvPr id="0" name=""/>
        <dsp:cNvSpPr/>
      </dsp:nvSpPr>
      <dsp:spPr>
        <a:xfrm>
          <a:off x="901" y="3434676"/>
          <a:ext cx="3355220" cy="1634381"/>
        </a:xfrm>
        <a:prstGeom prst="roundRect">
          <a:avLst/>
        </a:prstGeom>
        <a:blipFill dpi="0" rotWithShape="0">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Land</a:t>
          </a:r>
          <a:r>
            <a:rPr lang="en-US" sz="2800" kern="1200" baseline="0" dirty="0"/>
            <a:t> and Water Management – CLART, Water Balance</a:t>
          </a:r>
          <a:endParaRPr lang="en-US" sz="2800" kern="1200" dirty="0"/>
        </a:p>
      </dsp:txBody>
      <dsp:txXfrm>
        <a:off x="80685" y="3514460"/>
        <a:ext cx="3195652" cy="14748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C338D-1B2A-406B-861E-39440328D5C2}">
      <dsp:nvSpPr>
        <dsp:cNvPr id="0" name=""/>
        <dsp:cNvSpPr/>
      </dsp:nvSpPr>
      <dsp:spPr>
        <a:xfrm rot="5400000">
          <a:off x="6608754" y="-3813987"/>
          <a:ext cx="1307504" cy="926730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solidFill>
                <a:schemeClr val="accent3">
                  <a:lumMod val="75000"/>
                </a:schemeClr>
              </a:solidFill>
            </a:rPr>
            <a:t>FAO</a:t>
          </a:r>
          <a:r>
            <a:rPr lang="en-US" sz="2300" kern="1200" baseline="0" dirty="0">
              <a:solidFill>
                <a:schemeClr val="accent3">
                  <a:lumMod val="75000"/>
                </a:schemeClr>
              </a:solidFill>
            </a:rPr>
            <a:t> </a:t>
          </a:r>
          <a:r>
            <a:rPr lang="en-US" sz="2300" kern="1200" baseline="0" dirty="0" err="1">
              <a:solidFill>
                <a:schemeClr val="accent3">
                  <a:lumMod val="75000"/>
                </a:schemeClr>
              </a:solidFill>
            </a:rPr>
            <a:t>Aquamaps</a:t>
          </a:r>
          <a:r>
            <a:rPr lang="en-US" sz="2300" kern="1200" baseline="0" dirty="0">
              <a:solidFill>
                <a:schemeClr val="accent3">
                  <a:lumMod val="75000"/>
                </a:schemeClr>
              </a:solidFill>
            </a:rPr>
            <a:t> like framework</a:t>
          </a:r>
          <a:endParaRPr lang="en-US" sz="2300" kern="1200" dirty="0">
            <a:solidFill>
              <a:schemeClr val="accent3">
                <a:lumMod val="75000"/>
              </a:schemeClr>
            </a:solidFill>
          </a:endParaRPr>
        </a:p>
        <a:p>
          <a:pPr marL="228600" lvl="1" indent="-228600" algn="l" defTabSz="1022350">
            <a:lnSpc>
              <a:spcPct val="90000"/>
            </a:lnSpc>
            <a:spcBef>
              <a:spcPct val="0"/>
            </a:spcBef>
            <a:spcAft>
              <a:spcPct val="15000"/>
            </a:spcAft>
            <a:buChar char="•"/>
          </a:pPr>
          <a:r>
            <a:rPr lang="en-US" sz="2300" kern="1200" dirty="0">
              <a:solidFill>
                <a:schemeClr val="accent3">
                  <a:lumMod val="75000"/>
                </a:schemeClr>
              </a:solidFill>
            </a:rPr>
            <a:t>Karnataka Water Atlas, K2, K3 and K4 water Atlas integration</a:t>
          </a:r>
        </a:p>
      </dsp:txBody>
      <dsp:txXfrm rot="-5400000">
        <a:off x="2628853" y="229741"/>
        <a:ext cx="9203481" cy="1179850"/>
      </dsp:txXfrm>
    </dsp:sp>
    <dsp:sp modelId="{22752219-90C2-4668-9726-6658D6A479A1}">
      <dsp:nvSpPr>
        <dsp:cNvPr id="0" name=""/>
        <dsp:cNvSpPr/>
      </dsp:nvSpPr>
      <dsp:spPr>
        <a:xfrm>
          <a:off x="3621" y="2476"/>
          <a:ext cx="2625230" cy="1634381"/>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Digital Atlas</a:t>
          </a:r>
        </a:p>
      </dsp:txBody>
      <dsp:txXfrm>
        <a:off x="83405" y="82260"/>
        <a:ext cx="2465662" cy="1474813"/>
      </dsp:txXfrm>
    </dsp:sp>
    <dsp:sp modelId="{F1C22CD7-9B74-4E05-890D-024123FB94CB}">
      <dsp:nvSpPr>
        <dsp:cNvPr id="0" name=""/>
        <dsp:cNvSpPr/>
      </dsp:nvSpPr>
      <dsp:spPr>
        <a:xfrm rot="5400000">
          <a:off x="6501124" y="-2054045"/>
          <a:ext cx="1307504" cy="9179625"/>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Functional and user interface completed</a:t>
          </a:r>
        </a:p>
        <a:p>
          <a:pPr marL="228600" lvl="1" indent="-228600" algn="l" defTabSz="1022350">
            <a:lnSpc>
              <a:spcPct val="90000"/>
            </a:lnSpc>
            <a:spcBef>
              <a:spcPct val="0"/>
            </a:spcBef>
            <a:spcAft>
              <a:spcPct val="15000"/>
            </a:spcAft>
            <a:buChar char="•"/>
          </a:pPr>
          <a:r>
            <a:rPr lang="en-US" sz="2300" kern="1200" dirty="0">
              <a:solidFill>
                <a:srgbClr val="FF0000"/>
              </a:solidFill>
            </a:rPr>
            <a:t>Testing and User feedback to be done</a:t>
          </a:r>
        </a:p>
      </dsp:txBody>
      <dsp:txXfrm rot="-5400000">
        <a:off x="2565064" y="1945842"/>
        <a:ext cx="9115798" cy="1179850"/>
      </dsp:txXfrm>
    </dsp:sp>
    <dsp:sp modelId="{9E96B474-0A62-4ED0-A381-C20A8C8D4923}">
      <dsp:nvSpPr>
        <dsp:cNvPr id="0" name=""/>
        <dsp:cNvSpPr/>
      </dsp:nvSpPr>
      <dsp:spPr>
        <a:xfrm>
          <a:off x="3621" y="1718576"/>
          <a:ext cx="2561442" cy="1634381"/>
        </a:xfrm>
        <a:prstGeom prst="roundRect">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2">
                  <a:lumMod val="25000"/>
                </a:schemeClr>
              </a:solidFill>
            </a:rPr>
            <a:t>Generic Mobile survey, News app</a:t>
          </a:r>
        </a:p>
      </dsp:txBody>
      <dsp:txXfrm>
        <a:off x="83405" y="1798360"/>
        <a:ext cx="2401874" cy="1474813"/>
      </dsp:txXfrm>
    </dsp:sp>
    <dsp:sp modelId="{9F9A221C-5E5D-4C47-BE29-8244666A2C18}">
      <dsp:nvSpPr>
        <dsp:cNvPr id="0" name=""/>
        <dsp:cNvSpPr/>
      </dsp:nvSpPr>
      <dsp:spPr>
        <a:xfrm rot="5400000">
          <a:off x="6395178" y="-281778"/>
          <a:ext cx="1307504" cy="906729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solidFill>
                <a:schemeClr val="accent3">
                  <a:lumMod val="75000"/>
                </a:schemeClr>
              </a:solidFill>
            </a:rPr>
            <a:t>Database optimization initiated</a:t>
          </a:r>
        </a:p>
        <a:p>
          <a:pPr marL="228600" lvl="1" indent="-228600" algn="l" defTabSz="1022350">
            <a:lnSpc>
              <a:spcPct val="90000"/>
            </a:lnSpc>
            <a:spcBef>
              <a:spcPct val="0"/>
            </a:spcBef>
            <a:spcAft>
              <a:spcPct val="15000"/>
            </a:spcAft>
            <a:buChar char="•"/>
          </a:pPr>
          <a:r>
            <a:rPr lang="en-US" sz="2300" kern="1200" dirty="0">
              <a:solidFill>
                <a:schemeClr val="accent3">
                  <a:lumMod val="75000"/>
                </a:schemeClr>
              </a:solidFill>
            </a:rPr>
            <a:t>User interface, maps optimization</a:t>
          </a:r>
        </a:p>
        <a:p>
          <a:pPr marL="228600" lvl="1" indent="-228600" algn="l" defTabSz="1022350">
            <a:lnSpc>
              <a:spcPct val="90000"/>
            </a:lnSpc>
            <a:spcBef>
              <a:spcPct val="0"/>
            </a:spcBef>
            <a:spcAft>
              <a:spcPct val="15000"/>
            </a:spcAft>
            <a:buChar char="•"/>
          </a:pPr>
          <a:r>
            <a:rPr lang="en-US" sz="2300" kern="1200" dirty="0">
              <a:solidFill>
                <a:srgbClr val="FF0000"/>
              </a:solidFill>
            </a:rPr>
            <a:t>Metadata and APIs   </a:t>
          </a:r>
        </a:p>
      </dsp:txBody>
      <dsp:txXfrm rot="-5400000">
        <a:off x="2515285" y="3661942"/>
        <a:ext cx="9003464" cy="1179850"/>
      </dsp:txXfrm>
    </dsp:sp>
    <dsp:sp modelId="{5EEC133F-E82C-4B08-ABD5-18A02CD92B34}">
      <dsp:nvSpPr>
        <dsp:cNvPr id="0" name=""/>
        <dsp:cNvSpPr/>
      </dsp:nvSpPr>
      <dsp:spPr>
        <a:xfrm>
          <a:off x="3621" y="3434676"/>
          <a:ext cx="2511663" cy="1634381"/>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accent2">
                  <a:lumMod val="60000"/>
                  <a:lumOff val="40000"/>
                </a:schemeClr>
              </a:solidFill>
            </a:rPr>
            <a:t>Database optimization, Data Sharing APIs</a:t>
          </a:r>
        </a:p>
      </dsp:txBody>
      <dsp:txXfrm>
        <a:off x="83405" y="3514460"/>
        <a:ext cx="2352095" cy="14748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70F38-EB78-44BC-ABA6-42C8C2369CAA}">
      <dsp:nvSpPr>
        <dsp:cNvPr id="0" name=""/>
        <dsp:cNvSpPr/>
      </dsp:nvSpPr>
      <dsp:spPr>
        <a:xfrm>
          <a:off x="0" y="74172"/>
          <a:ext cx="6478587" cy="214804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First on pilot basis the Water Accounts were done for Tungabhadra (K-8) sub-basin of Krishna basin</a:t>
          </a:r>
        </a:p>
      </dsp:txBody>
      <dsp:txXfrm>
        <a:off x="104859" y="179031"/>
        <a:ext cx="6268869" cy="1938328"/>
      </dsp:txXfrm>
    </dsp:sp>
    <dsp:sp modelId="{3690F971-F558-4C0E-A595-BA06B7248C69}">
      <dsp:nvSpPr>
        <dsp:cNvPr id="0" name=""/>
        <dsp:cNvSpPr/>
      </dsp:nvSpPr>
      <dsp:spPr>
        <a:xfrm>
          <a:off x="0" y="2294219"/>
          <a:ext cx="6478587" cy="2148046"/>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further developed Water Accounts for three river sub-basins in Karnataka – Middle Krishna (K2), Ghataprabha (K3) and Malaprabha (K4) sub-basins all part of the larger Krishna basin in India</a:t>
          </a:r>
        </a:p>
      </dsp:txBody>
      <dsp:txXfrm>
        <a:off x="104859" y="2399078"/>
        <a:ext cx="6268869" cy="19383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7.png"/></Relationships>
</file>

<file path=ppt/drawings/drawing1.xml><?xml version="1.0" encoding="utf-8"?>
<c:userShapes xmlns:c="http://schemas.openxmlformats.org/drawingml/2006/chart">
  <cdr:relSizeAnchor xmlns:cdr="http://schemas.openxmlformats.org/drawingml/2006/chartDrawing">
    <cdr:from>
      <cdr:x>0.22021</cdr:x>
      <cdr:y>0.89435</cdr:y>
    </cdr:from>
    <cdr:to>
      <cdr:x>0.79638</cdr:x>
      <cdr:y>0.9621</cdr:y>
    </cdr:to>
    <cdr:pic>
      <cdr:nvPicPr>
        <cdr:cNvPr id="2" name="Picture 1">
          <a:extLst xmlns:a="http://schemas.openxmlformats.org/drawingml/2006/main">
            <a:ext uri="{FF2B5EF4-FFF2-40B4-BE49-F238E27FC236}">
              <a16:creationId xmlns:a16="http://schemas.microsoft.com/office/drawing/2014/main" id="{5ADAC5F1-4C31-463A-AA01-6B8B2072A07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390651" y="3467100"/>
          <a:ext cx="3638550" cy="262648"/>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6/17/2022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247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6/17/2022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661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6/17/2022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03766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0E9292-BB09-4E74-A443-B919CA774A02}"/>
              </a:ext>
            </a:extLst>
          </p:cNvPr>
          <p:cNvSpPr>
            <a:spLocks noGrp="1"/>
          </p:cNvSpPr>
          <p:nvPr>
            <p:ph type="ftr" sz="quarter" idx="10"/>
          </p:nvPr>
        </p:nvSpPr>
        <p:spPr/>
        <p:txBody>
          <a:bodyPr/>
          <a:lstStyle/>
          <a:p>
            <a:endParaRPr lang="en-IN" dirty="0"/>
          </a:p>
        </p:txBody>
      </p:sp>
      <p:sp>
        <p:nvSpPr>
          <p:cNvPr id="6" name="Slide Number Placeholder 5">
            <a:extLst>
              <a:ext uri="{FF2B5EF4-FFF2-40B4-BE49-F238E27FC236}">
                <a16:creationId xmlns:a16="http://schemas.microsoft.com/office/drawing/2014/main" id="{6845D3CC-0BFB-413E-AF73-A2B156B87803}"/>
              </a:ext>
            </a:extLst>
          </p:cNvPr>
          <p:cNvSpPr>
            <a:spLocks noGrp="1"/>
          </p:cNvSpPr>
          <p:nvPr>
            <p:ph type="sldNum" sz="quarter" idx="11"/>
          </p:nvPr>
        </p:nvSpPr>
        <p:spPr/>
        <p:txBody>
          <a:bodyPr/>
          <a:lstStyle/>
          <a:p>
            <a:pPr eaLnBrk="1" hangingPunct="1">
              <a:defRPr/>
            </a:pPr>
            <a:fld id="{EFA0A5A0-3039-422F-9591-2A3FAAFE9526}" type="datetimeFigureOut">
              <a:rPr lang="zh-CN" altLang="en-US" smtClean="0">
                <a:solidFill>
                  <a:srgbClr val="898989"/>
                </a:solidFill>
                <a:latin typeface="Calibri" panose="020F0502020204030204" pitchFamily="34" charset="0"/>
                <a:cs typeface="Arial" panose="020B0604020202020204" pitchFamily="34" charset="0"/>
              </a:rPr>
              <a:pPr eaLnBrk="1" hangingPunct="1">
                <a:defRPr/>
              </a:pPr>
              <a:t>2022/6/17</a:t>
            </a:fld>
            <a:r>
              <a:rPr lang="en-IN" altLang="zh-CN">
                <a:solidFill>
                  <a:srgbClr val="898989"/>
                </a:solidFill>
                <a:latin typeface="Calibri" panose="020F0502020204030204" pitchFamily="34" charset="0"/>
                <a:cs typeface="Arial" panose="020B0604020202020204" pitchFamily="34" charset="0"/>
              </a:rPr>
              <a:t>	</a:t>
            </a:r>
            <a:fld id="{FA5F55DE-7D49-4444-B7F1-449C70CB2B81}" type="slidenum">
              <a:rPr lang="zh-CN" altLang="en-US" smtClean="0">
                <a:solidFill>
                  <a:srgbClr val="898989"/>
                </a:solidFill>
                <a:latin typeface="Calibri" panose="020F0502020204030204" pitchFamily="34" charset="0"/>
                <a:cs typeface="Arial" panose="020B0604020202020204" pitchFamily="34" charset="0"/>
              </a:rPr>
              <a:pPr eaLnBrk="1" hangingPunct="1">
                <a:defRPr/>
              </a:pPr>
              <a:t>‹#›</a:t>
            </a:fld>
            <a:endParaRPr lang="zh-CN" altLang="en-US" dirty="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5706957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1ABDC527-2B77-4B5A-A87E-3B86B0789C84}"/>
              </a:ext>
            </a:extLst>
          </p:cNvPr>
          <p:cNvSpPr txBox="1">
            <a:spLocks/>
          </p:cNvSpPr>
          <p:nvPr userDrawn="1"/>
        </p:nvSpPr>
        <p:spPr>
          <a:xfrm>
            <a:off x="1676401" y="6379417"/>
            <a:ext cx="7010400" cy="365125"/>
          </a:xfrm>
          <a:prstGeom prst="rect">
            <a:avLst/>
          </a:prstGeom>
        </p:spPr>
        <p:txBody>
          <a:bodyPr/>
          <a:lstStyle>
            <a:defPPr>
              <a:defRPr lang="zh-CN"/>
            </a:defPPr>
            <a:lvl1pPr algn="l" rtl="0" eaLnBrk="0" fontAlgn="base" hangingPunct="0">
              <a:spcBef>
                <a:spcPct val="0"/>
              </a:spcBef>
              <a:spcAft>
                <a:spcPct val="0"/>
              </a:spcAft>
              <a:defRPr lang="en-IN" sz="1100" kern="1200" smtClean="0">
                <a:solidFill>
                  <a:schemeClr val="bg1">
                    <a:lumMod val="50000"/>
                  </a:schemeClr>
                </a:solidFill>
                <a:effectLst/>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sz="1401" dirty="0">
                <a:solidFill>
                  <a:srgbClr val="0070C0"/>
                </a:solidFill>
              </a:rPr>
              <a:t>Advanced Centre for Integrated Water Resources Management</a:t>
            </a:r>
            <a:br>
              <a:rPr lang="en-US" dirty="0"/>
            </a:br>
            <a:r>
              <a:rPr lang="en-US" dirty="0"/>
              <a:t>Water Resources Department, Government of Karnataka </a:t>
            </a:r>
          </a:p>
          <a:p>
            <a:endParaRPr lang="en-US" dirty="0"/>
          </a:p>
        </p:txBody>
      </p:sp>
      <p:sp>
        <p:nvSpPr>
          <p:cNvPr id="2" name="Slide Number Placeholder 1">
            <a:extLst>
              <a:ext uri="{FF2B5EF4-FFF2-40B4-BE49-F238E27FC236}">
                <a16:creationId xmlns:a16="http://schemas.microsoft.com/office/drawing/2014/main" id="{BC18BF8E-94ED-453B-B620-294344155E30}"/>
              </a:ext>
            </a:extLst>
          </p:cNvPr>
          <p:cNvSpPr>
            <a:spLocks noGrp="1"/>
          </p:cNvSpPr>
          <p:nvPr>
            <p:ph type="sldNum" sz="quarter" idx="10"/>
          </p:nvPr>
        </p:nvSpPr>
        <p:spPr/>
        <p:txBody>
          <a:bodyPr/>
          <a:lstStyle/>
          <a:p>
            <a:fld id="{DDB6A43B-2D1E-418F-91AC-E4625C6186E3}" type="slidenum">
              <a:rPr lang="en-IN" smtClean="0"/>
              <a:t>‹#›</a:t>
            </a:fld>
            <a:endParaRPr lang="en-IN"/>
          </a:p>
        </p:txBody>
      </p:sp>
    </p:spTree>
    <p:extLst>
      <p:ext uri="{BB962C8B-B14F-4D97-AF65-F5344CB8AC3E}">
        <p14:creationId xmlns:p14="http://schemas.microsoft.com/office/powerpoint/2010/main" val="409215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6/17/2022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251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6/17/2022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7723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6/17/2022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9825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6/17/2022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855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6/17/2022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880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6/17/2022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66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6/17/2022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1883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6/17/2022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2046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6/17/2022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58397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ater.karnataka.gov.i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2.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5" Type="http://schemas.openxmlformats.org/officeDocument/2006/relationships/chart" Target="../charts/chart4.xml"/><Relationship Id="rId4" Type="http://schemas.openxmlformats.org/officeDocument/2006/relationships/chart" Target="../charts/chart3.xml"/></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aciwrm.karnataka.gov.in/new-page/Atlases/en"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diagramLayout" Target="../diagrams/layout2.xml"/><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diagramData" Target="../diagrams/data2.xml"/><Relationship Id="rId2" Type="http://schemas.openxmlformats.org/officeDocument/2006/relationships/image" Target="../media/image4.png"/><Relationship Id="rId16" Type="http://schemas.microsoft.com/office/2007/relationships/diagramDrawing" Target="../diagrams/drawing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diagramColors" Target="../diagrams/colors2.xml"/><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BA8434-A7ED-4CBB-98FA-850CE0E4B075}"/>
              </a:ext>
            </a:extLst>
          </p:cNvPr>
          <p:cNvSpPr>
            <a:spLocks noGrp="1"/>
          </p:cNvSpPr>
          <p:nvPr>
            <p:ph type="ctrTitle"/>
          </p:nvPr>
        </p:nvSpPr>
        <p:spPr>
          <a:xfrm>
            <a:off x="648929" y="639097"/>
            <a:ext cx="6253317" cy="3686015"/>
          </a:xfrm>
        </p:spPr>
        <p:txBody>
          <a:bodyPr>
            <a:normAutofit/>
          </a:bodyPr>
          <a:lstStyle/>
          <a:p>
            <a:r>
              <a:rPr lang="en-IN" sz="5000" b="1" dirty="0"/>
              <a:t>Karnataka Water Resources Information System </a:t>
            </a:r>
            <a:br>
              <a:rPr lang="en-IN" sz="5000" b="1" dirty="0"/>
            </a:br>
            <a:r>
              <a:rPr lang="en-IN" sz="5000" b="1" dirty="0"/>
              <a:t>(KWRIS) </a:t>
            </a:r>
            <a:endParaRPr lang="en-US" sz="5000" b="1" dirty="0"/>
          </a:p>
        </p:txBody>
      </p:sp>
      <p:sp>
        <p:nvSpPr>
          <p:cNvPr id="3" name="Subtitle 2">
            <a:extLst>
              <a:ext uri="{FF2B5EF4-FFF2-40B4-BE49-F238E27FC236}">
                <a16:creationId xmlns:a16="http://schemas.microsoft.com/office/drawing/2014/main" id="{970EC772-558C-4AC2-A32A-8462A428262E}"/>
              </a:ext>
            </a:extLst>
          </p:cNvPr>
          <p:cNvSpPr>
            <a:spLocks noGrp="1"/>
          </p:cNvSpPr>
          <p:nvPr>
            <p:ph type="subTitle" idx="1"/>
          </p:nvPr>
        </p:nvSpPr>
        <p:spPr>
          <a:xfrm>
            <a:off x="632899" y="4672739"/>
            <a:ext cx="6269347" cy="1021498"/>
          </a:xfrm>
        </p:spPr>
        <p:txBody>
          <a:bodyPr>
            <a:normAutofit/>
          </a:bodyPr>
          <a:lstStyle/>
          <a:p>
            <a:pPr>
              <a:lnSpc>
                <a:spcPct val="110000"/>
              </a:lnSpc>
            </a:pPr>
            <a:r>
              <a:rPr lang="en-IN" sz="1100">
                <a:solidFill>
                  <a:schemeClr val="tx1">
                    <a:lumMod val="85000"/>
                    <a:lumOff val="15000"/>
                  </a:schemeClr>
                </a:solidFill>
              </a:rPr>
              <a:t>June 18, </a:t>
            </a:r>
            <a:r>
              <a:rPr lang="en-IN" sz="1100" dirty="0">
                <a:solidFill>
                  <a:schemeClr val="tx1">
                    <a:lumMod val="85000"/>
                    <a:lumOff val="15000"/>
                  </a:schemeClr>
                </a:solidFill>
              </a:rPr>
              <a:t>2022</a:t>
            </a:r>
          </a:p>
          <a:p>
            <a:pPr>
              <a:lnSpc>
                <a:spcPct val="110000"/>
              </a:lnSpc>
            </a:pPr>
            <a:r>
              <a:rPr lang="en-IN" sz="1100" dirty="0">
                <a:solidFill>
                  <a:schemeClr val="tx1">
                    <a:lumMod val="85000"/>
                    <a:lumOff val="15000"/>
                  </a:schemeClr>
                </a:solidFill>
              </a:rPr>
              <a:t>ACIWRM</a:t>
            </a:r>
          </a:p>
        </p:txBody>
      </p:sp>
      <p:cxnSp>
        <p:nvCxnSpPr>
          <p:cNvPr id="34" name="Straight Connector 3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C8C1B78-6E54-DAF6-F4D7-2BAAD34739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5633" y="8246"/>
            <a:ext cx="4846367" cy="6849754"/>
          </a:xfrm>
          <a:prstGeom prst="rect">
            <a:avLst/>
          </a:prstGeom>
        </p:spPr>
      </p:pic>
    </p:spTree>
    <p:extLst>
      <p:ext uri="{BB962C8B-B14F-4D97-AF65-F5344CB8AC3E}">
        <p14:creationId xmlns:p14="http://schemas.microsoft.com/office/powerpoint/2010/main" val="278860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5C2B-128F-4957-BF30-414A2381933C}"/>
              </a:ext>
            </a:extLst>
          </p:cNvPr>
          <p:cNvSpPr>
            <a:spLocks noGrp="1"/>
          </p:cNvSpPr>
          <p:nvPr>
            <p:ph type="title"/>
          </p:nvPr>
        </p:nvSpPr>
        <p:spPr/>
        <p:txBody>
          <a:bodyPr/>
          <a:lstStyle/>
          <a:p>
            <a:r>
              <a:rPr lang="en-IN" dirty="0"/>
              <a:t>How KWRIS  support Departments?</a:t>
            </a:r>
            <a:endParaRPr lang="en-US" dirty="0"/>
          </a:p>
        </p:txBody>
      </p:sp>
      <p:sp>
        <p:nvSpPr>
          <p:cNvPr id="3" name="Content Placeholder 2">
            <a:extLst>
              <a:ext uri="{FF2B5EF4-FFF2-40B4-BE49-F238E27FC236}">
                <a16:creationId xmlns:a16="http://schemas.microsoft.com/office/drawing/2014/main" id="{2FA43A11-B593-44D8-914F-D560642A0914}"/>
              </a:ext>
            </a:extLst>
          </p:cNvPr>
          <p:cNvSpPr>
            <a:spLocks noGrp="1"/>
          </p:cNvSpPr>
          <p:nvPr>
            <p:ph idx="1"/>
          </p:nvPr>
        </p:nvSpPr>
        <p:spPr>
          <a:xfrm>
            <a:off x="1097280" y="2108202"/>
            <a:ext cx="10058400" cy="3369810"/>
          </a:xfrm>
        </p:spPr>
        <p:txBody>
          <a:bodyPr>
            <a:normAutofit/>
          </a:bodyPr>
          <a:lstStyle/>
          <a:p>
            <a:pPr>
              <a:buFont typeface="Wingdings" panose="05000000000000000000" pitchFamily="2" charset="2"/>
              <a:buChar char="v"/>
            </a:pPr>
            <a:r>
              <a:rPr lang="en-IN" sz="2200" dirty="0"/>
              <a:t>Estimation of consumptive water use – evapotranspiration,  Season wise irrigated areas and crop pattern</a:t>
            </a:r>
          </a:p>
          <a:p>
            <a:pPr>
              <a:buFont typeface="Wingdings" panose="05000000000000000000" pitchFamily="2" charset="2"/>
              <a:buChar char="v"/>
            </a:pPr>
            <a:r>
              <a:rPr lang="en-IN" sz="2200" dirty="0"/>
              <a:t> Easy access of CWC, CGWB, IMD datasets </a:t>
            </a:r>
          </a:p>
          <a:p>
            <a:pPr>
              <a:buFont typeface="Wingdings" panose="05000000000000000000" pitchFamily="2" charset="2"/>
              <a:buChar char="v"/>
            </a:pPr>
            <a:r>
              <a:rPr lang="en-IN" sz="2200" dirty="0"/>
              <a:t>Timely, rigorous and useful data analysis for decision support</a:t>
            </a:r>
          </a:p>
        </p:txBody>
      </p:sp>
    </p:spTree>
    <p:extLst>
      <p:ext uri="{BB962C8B-B14F-4D97-AF65-F5344CB8AC3E}">
        <p14:creationId xmlns:p14="http://schemas.microsoft.com/office/powerpoint/2010/main" val="226865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80B0C-3257-4DDB-AD90-EA7C8FC2AA55}"/>
              </a:ext>
            </a:extLst>
          </p:cNvPr>
          <p:cNvSpPr>
            <a:spLocks noGrp="1"/>
          </p:cNvSpPr>
          <p:nvPr>
            <p:ph type="title"/>
          </p:nvPr>
        </p:nvSpPr>
        <p:spPr/>
        <p:txBody>
          <a:bodyPr/>
          <a:lstStyle/>
          <a:p>
            <a:r>
              <a:rPr lang="en-IN" dirty="0"/>
              <a:t>KWRIS  achievements</a:t>
            </a:r>
            <a:endParaRPr lang="en-US" dirty="0"/>
          </a:p>
        </p:txBody>
      </p:sp>
      <p:sp>
        <p:nvSpPr>
          <p:cNvPr id="3" name="Content Placeholder 2">
            <a:extLst>
              <a:ext uri="{FF2B5EF4-FFF2-40B4-BE49-F238E27FC236}">
                <a16:creationId xmlns:a16="http://schemas.microsoft.com/office/drawing/2014/main" id="{6A301E2C-E719-4D01-A768-384E7F0667DF}"/>
              </a:ext>
            </a:extLst>
          </p:cNvPr>
          <p:cNvSpPr>
            <a:spLocks noGrp="1"/>
          </p:cNvSpPr>
          <p:nvPr>
            <p:ph idx="1"/>
          </p:nvPr>
        </p:nvSpPr>
        <p:spPr/>
        <p:txBody>
          <a:bodyPr/>
          <a:lstStyle/>
          <a:p>
            <a:pPr>
              <a:buFont typeface="Wingdings" panose="05000000000000000000" pitchFamily="2" charset="2"/>
              <a:buChar char="q"/>
            </a:pPr>
            <a:r>
              <a:rPr lang="en-IN" dirty="0"/>
              <a:t> Data from various departments populated (</a:t>
            </a:r>
            <a:r>
              <a:rPr lang="en-IN" dirty="0" err="1"/>
              <a:t>atleast</a:t>
            </a:r>
            <a:r>
              <a:rPr lang="en-IN" dirty="0"/>
              <a:t> last 30 years period)</a:t>
            </a:r>
          </a:p>
          <a:p>
            <a:pPr>
              <a:buFont typeface="Wingdings" panose="05000000000000000000" pitchFamily="2" charset="2"/>
              <a:buChar char="q"/>
            </a:pPr>
            <a:r>
              <a:rPr lang="en-IN" dirty="0"/>
              <a:t> Water Atlas – Karnataka, Tungabhadra and Ghataprabha sub-basins</a:t>
            </a:r>
          </a:p>
          <a:p>
            <a:pPr>
              <a:buFont typeface="Wingdings" panose="05000000000000000000" pitchFamily="2" charset="2"/>
              <a:buChar char="q"/>
            </a:pPr>
            <a:r>
              <a:rPr lang="en-IN" dirty="0"/>
              <a:t> Publications and Brochure – KWRIS Manual and Overview</a:t>
            </a:r>
          </a:p>
          <a:p>
            <a:pPr>
              <a:buFont typeface="Wingdings" panose="05000000000000000000" pitchFamily="2" charset="2"/>
              <a:buChar char="q"/>
            </a:pPr>
            <a:r>
              <a:rPr lang="en-IN" dirty="0"/>
              <a:t> Water Accounting and Support to Water Productivity – K8 &amp; K9, K2, K3 and K4</a:t>
            </a:r>
          </a:p>
          <a:p>
            <a:pPr>
              <a:buFont typeface="Wingdings" panose="05000000000000000000" pitchFamily="2" charset="2"/>
              <a:buChar char="q"/>
            </a:pPr>
            <a:r>
              <a:rPr lang="en-IN" dirty="0"/>
              <a:t> Support to Thematic Trainings – Basic, Advanced and Google Earth Engine</a:t>
            </a:r>
          </a:p>
          <a:p>
            <a:pPr>
              <a:buFont typeface="Wingdings" panose="05000000000000000000" pitchFamily="2" charset="2"/>
              <a:buChar char="q"/>
            </a:pPr>
            <a:r>
              <a:rPr lang="en-IN" dirty="0"/>
              <a:t> Support to River Basin Profile and Planning </a:t>
            </a:r>
          </a:p>
          <a:p>
            <a:pPr>
              <a:buFont typeface="Wingdings" panose="05000000000000000000" pitchFamily="2" charset="2"/>
              <a:buChar char="q"/>
            </a:pPr>
            <a:r>
              <a:rPr lang="en-IN" dirty="0"/>
              <a:t> Support to Hydro-</a:t>
            </a:r>
            <a:r>
              <a:rPr lang="en-IN" dirty="0" err="1"/>
              <a:t>meterological</a:t>
            </a:r>
            <a:r>
              <a:rPr lang="en-IN" dirty="0"/>
              <a:t> station rationalisation – Station codes to TIDEDA</a:t>
            </a:r>
          </a:p>
          <a:p>
            <a:pPr>
              <a:buFont typeface="Wingdings" panose="05000000000000000000" pitchFamily="2" charset="2"/>
              <a:buChar char="q"/>
            </a:pPr>
            <a:endParaRPr lang="en-IN" dirty="0"/>
          </a:p>
        </p:txBody>
      </p:sp>
    </p:spTree>
    <p:extLst>
      <p:ext uri="{BB962C8B-B14F-4D97-AF65-F5344CB8AC3E}">
        <p14:creationId xmlns:p14="http://schemas.microsoft.com/office/powerpoint/2010/main" val="2224940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D15D9-D1C4-4BF1-90AE-7F35A992A422}"/>
              </a:ext>
            </a:extLst>
          </p:cNvPr>
          <p:cNvSpPr>
            <a:spLocks noGrp="1"/>
          </p:cNvSpPr>
          <p:nvPr>
            <p:ph type="title"/>
          </p:nvPr>
        </p:nvSpPr>
        <p:spPr/>
        <p:txBody>
          <a:bodyPr/>
          <a:lstStyle/>
          <a:p>
            <a:r>
              <a:rPr lang="en-IN" dirty="0"/>
              <a:t>KWRIS  achievements</a:t>
            </a:r>
            <a:endParaRPr lang="en-US" dirty="0"/>
          </a:p>
        </p:txBody>
      </p:sp>
      <p:sp>
        <p:nvSpPr>
          <p:cNvPr id="3" name="Content Placeholder 2">
            <a:extLst>
              <a:ext uri="{FF2B5EF4-FFF2-40B4-BE49-F238E27FC236}">
                <a16:creationId xmlns:a16="http://schemas.microsoft.com/office/drawing/2014/main" id="{6437EB71-17E2-427D-B2ED-B11148FE9953}"/>
              </a:ext>
            </a:extLst>
          </p:cNvPr>
          <p:cNvSpPr>
            <a:spLocks noGrp="1"/>
          </p:cNvSpPr>
          <p:nvPr>
            <p:ph idx="1"/>
          </p:nvPr>
        </p:nvSpPr>
        <p:spPr/>
        <p:txBody>
          <a:bodyPr/>
          <a:lstStyle/>
          <a:p>
            <a:pPr>
              <a:buFont typeface="Wingdings" panose="05000000000000000000" pitchFamily="2" charset="2"/>
              <a:buChar char="§"/>
            </a:pPr>
            <a:r>
              <a:rPr lang="en-IN" altLang="en-US" dirty="0"/>
              <a:t> Assessed by an expert group, comprising experts from Indian Institute of Science (IISc), Karnataka State Council for Science &amp; Technology (KSCST), Visveswaraya Technological university (VTU), Dept of  Water Resources and other departments</a:t>
            </a:r>
          </a:p>
          <a:p>
            <a:pPr>
              <a:buFont typeface="Wingdings" panose="05000000000000000000" pitchFamily="2" charset="2"/>
              <a:buChar char="§"/>
            </a:pPr>
            <a:r>
              <a:rPr lang="en-IN" altLang="en-US" dirty="0"/>
              <a:t> Was installed on the ACIWRM server, and Phase II requirements were identified</a:t>
            </a:r>
          </a:p>
          <a:p>
            <a:pPr>
              <a:buFont typeface="Wingdings" panose="05000000000000000000" pitchFamily="2" charset="2"/>
              <a:buChar char="§"/>
            </a:pPr>
            <a:r>
              <a:rPr lang="en-IN" altLang="en-US" dirty="0"/>
              <a:t> KWRIS was hosted in State Data Centre (SDC) of Department of e-Governance after a Security audit and the portal domain name is </a:t>
            </a:r>
            <a:r>
              <a:rPr lang="en-IN" altLang="en-US" b="1" dirty="0">
                <a:hlinkClick r:id="rId2"/>
              </a:rPr>
              <a:t>https://water.Karnataka.gov.in</a:t>
            </a:r>
            <a:r>
              <a:rPr lang="en-IN" altLang="en-US" b="1" dirty="0"/>
              <a:t>  </a:t>
            </a:r>
            <a:endParaRPr lang="en-IN" altLang="en-US" dirty="0"/>
          </a:p>
          <a:p>
            <a:endParaRPr lang="en-IN" altLang="en-US" dirty="0"/>
          </a:p>
          <a:p>
            <a:endParaRPr lang="en-US" dirty="0"/>
          </a:p>
        </p:txBody>
      </p:sp>
    </p:spTree>
    <p:extLst>
      <p:ext uri="{BB962C8B-B14F-4D97-AF65-F5344CB8AC3E}">
        <p14:creationId xmlns:p14="http://schemas.microsoft.com/office/powerpoint/2010/main" val="330856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872792" y="3194734"/>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about</a:t>
              </a: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3" cy="6858000"/>
            <a:chOff x="213096" y="0"/>
            <a:chExt cx="11447503"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341391" y="3105834"/>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history</a:t>
              </a: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117129" y="3189611"/>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timeline</a:t>
              </a: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70" name="Rectangle 69">
            <a:extLst>
              <a:ext uri="{FF2B5EF4-FFF2-40B4-BE49-F238E27FC236}">
                <a16:creationId xmlns:a16="http://schemas.microsoft.com/office/drawing/2014/main" id="{990CE96C-B0E8-49CB-B717-EBFFECB6602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4094" cy="6858000"/>
            <a:chOff x="491575" y="0"/>
            <a:chExt cx="9574094"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746453" y="3189610"/>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DSS</a:t>
              </a: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grpSp>
        <p:nvGrpSpPr>
          <p:cNvPr id="71" name="Group 70">
            <a:extLst>
              <a:ext uri="{FF2B5EF4-FFF2-40B4-BE49-F238E27FC236}">
                <a16:creationId xmlns:a16="http://schemas.microsoft.com/office/drawing/2014/main" id="{E7044FAB-DB4A-4E59-B111-8CA4168E7FA4}"/>
              </a:ext>
            </a:extLst>
          </p:cNvPr>
          <p:cNvGrpSpPr/>
          <p:nvPr/>
        </p:nvGrpSpPr>
        <p:grpSpPr>
          <a:xfrm>
            <a:off x="-7638543" y="-1"/>
            <a:ext cx="8692332" cy="6858000"/>
            <a:chOff x="718505" y="-1"/>
            <a:chExt cx="8692332" cy="6858000"/>
          </a:xfrm>
        </p:grpSpPr>
        <p:sp>
          <p:nvSpPr>
            <p:cNvPr id="72" name="Rectangle 71">
              <a:extLst>
                <a:ext uri="{FF2B5EF4-FFF2-40B4-BE49-F238E27FC236}">
                  <a16:creationId xmlns:a16="http://schemas.microsoft.com/office/drawing/2014/main" id="{824F072A-08CC-4CC6-B5EF-C1833A244FA3}"/>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3C6C4A9-8B6A-429B-980E-26CD0C3A573E}"/>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091629" y="3189609"/>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users</a:t>
              </a:r>
            </a:p>
          </p:txBody>
        </p:sp>
        <p:pic>
          <p:nvPicPr>
            <p:cNvPr id="75" name="Picture 74">
              <a:extLst>
                <a:ext uri="{FF2B5EF4-FFF2-40B4-BE49-F238E27FC236}">
                  <a16:creationId xmlns:a16="http://schemas.microsoft.com/office/drawing/2014/main" id="{9DF2E944-82FA-495B-8A5C-9BDE26355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76" name="Group 75">
            <a:extLst>
              <a:ext uri="{FF2B5EF4-FFF2-40B4-BE49-F238E27FC236}">
                <a16:creationId xmlns:a16="http://schemas.microsoft.com/office/drawing/2014/main" id="{60E31D48-090A-4A9C-AF5C-4B0C49C47C7D}"/>
              </a:ext>
            </a:extLst>
          </p:cNvPr>
          <p:cNvGrpSpPr/>
          <p:nvPr/>
        </p:nvGrpSpPr>
        <p:grpSpPr>
          <a:xfrm>
            <a:off x="-9395082" y="-1"/>
            <a:ext cx="9927504" cy="6858000"/>
            <a:chOff x="-9337032" y="-1"/>
            <a:chExt cx="9927504" cy="6858000"/>
          </a:xfrm>
        </p:grpSpPr>
        <p:sp>
          <p:nvSpPr>
            <p:cNvPr id="77" name="Rectangle 76">
              <a:extLst>
                <a:ext uri="{FF2B5EF4-FFF2-40B4-BE49-F238E27FC236}">
                  <a16:creationId xmlns:a16="http://schemas.microsoft.com/office/drawing/2014/main" id="{3A79A714-CB74-4EFD-9BC1-A7F2F993842A}"/>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B006C60A-833A-41C2-A553-8132E7B3A7DB}"/>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95AECC6C-A520-4756-9163-08D14835D791}"/>
                </a:ext>
              </a:extLst>
            </p:cNvPr>
            <p:cNvSpPr txBox="1"/>
            <p:nvPr/>
          </p:nvSpPr>
          <p:spPr>
            <a:xfrm rot="16200000">
              <a:off x="-738260" y="3189608"/>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ahead</a:t>
              </a:r>
            </a:p>
          </p:txBody>
        </p:sp>
        <p:pic>
          <p:nvPicPr>
            <p:cNvPr id="80" name="Picture 79">
              <a:extLst>
                <a:ext uri="{FF2B5EF4-FFF2-40B4-BE49-F238E27FC236}">
                  <a16:creationId xmlns:a16="http://schemas.microsoft.com/office/drawing/2014/main" id="{0F8A56B9-A504-4035-8439-53ED4617B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grpSp>
        <p:nvGrpSpPr>
          <p:cNvPr id="65" name="Group 64">
            <a:extLst>
              <a:ext uri="{FF2B5EF4-FFF2-40B4-BE49-F238E27FC236}">
                <a16:creationId xmlns:a16="http://schemas.microsoft.com/office/drawing/2014/main" id="{DBFD6096-8D46-4346-97AE-6D0BC450713A}"/>
              </a:ext>
            </a:extLst>
          </p:cNvPr>
          <p:cNvGrpSpPr/>
          <p:nvPr/>
        </p:nvGrpSpPr>
        <p:grpSpPr>
          <a:xfrm>
            <a:off x="1390387" y="973867"/>
            <a:ext cx="3647606" cy="1380663"/>
            <a:chOff x="764723" y="2218328"/>
            <a:chExt cx="3501995" cy="1324954"/>
          </a:xfrm>
        </p:grpSpPr>
        <p:sp>
          <p:nvSpPr>
            <p:cNvPr id="66" name="Oval 65">
              <a:extLst>
                <a:ext uri="{FF2B5EF4-FFF2-40B4-BE49-F238E27FC236}">
                  <a16:creationId xmlns:a16="http://schemas.microsoft.com/office/drawing/2014/main" id="{AFF9C3A2-7F1A-4391-AC18-DAF952EFAEEE}"/>
                </a:ext>
              </a:extLst>
            </p:cNvPr>
            <p:cNvSpPr/>
            <p:nvPr/>
          </p:nvSpPr>
          <p:spPr>
            <a:xfrm>
              <a:off x="764723" y="2277144"/>
              <a:ext cx="662056" cy="66205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B583A133-1C71-450D-B211-C31C3483A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554" y="2408975"/>
              <a:ext cx="398394" cy="398394"/>
            </a:xfrm>
            <a:prstGeom prst="rect">
              <a:avLst/>
            </a:prstGeom>
          </p:spPr>
        </p:pic>
        <p:sp>
          <p:nvSpPr>
            <p:cNvPr id="68" name="TextBox 67">
              <a:extLst>
                <a:ext uri="{FF2B5EF4-FFF2-40B4-BE49-F238E27FC236}">
                  <a16:creationId xmlns:a16="http://schemas.microsoft.com/office/drawing/2014/main" id="{5839D521-94A9-4F8C-B952-D427B450BAFC}"/>
                </a:ext>
              </a:extLst>
            </p:cNvPr>
            <p:cNvSpPr txBox="1"/>
            <p:nvPr/>
          </p:nvSpPr>
          <p:spPr>
            <a:xfrm>
              <a:off x="1435199" y="2218328"/>
              <a:ext cx="2831519" cy="354429"/>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Groundwater module</a:t>
              </a:r>
            </a:p>
          </p:txBody>
        </p:sp>
        <p:sp>
          <p:nvSpPr>
            <p:cNvPr id="69" name="TextBox 68">
              <a:extLst>
                <a:ext uri="{FF2B5EF4-FFF2-40B4-BE49-F238E27FC236}">
                  <a16:creationId xmlns:a16="http://schemas.microsoft.com/office/drawing/2014/main" id="{8999231D-500A-41C3-B717-4CDEB8F3EBBB}"/>
                </a:ext>
              </a:extLst>
            </p:cNvPr>
            <p:cNvSpPr txBox="1"/>
            <p:nvPr/>
          </p:nvSpPr>
          <p:spPr>
            <a:xfrm>
              <a:off x="1435200" y="2450458"/>
              <a:ext cx="2741250" cy="1092824"/>
            </a:xfrm>
            <a:prstGeom prst="rect">
              <a:avLst/>
            </a:prstGeom>
            <a:noFill/>
          </p:spPr>
          <p:txBody>
            <a:bodyPr wrap="square" rtlCol="0">
              <a:spAutoFit/>
            </a:bodyPr>
            <a:lstStyle/>
            <a:p>
              <a:endParaRPr lang="en-US" sz="1200" dirty="0">
                <a:solidFill>
                  <a:schemeClr val="tx1">
                    <a:lumMod val="75000"/>
                    <a:lumOff val="25000"/>
                  </a:schemeClr>
                </a:solidFill>
                <a:latin typeface="Tw Cen MT" panose="020B0602020104020603" pitchFamily="34" charset="0"/>
              </a:endParaRPr>
            </a:p>
            <a:p>
              <a:r>
                <a:rPr lang="en-US" sz="1400" dirty="0">
                  <a:solidFill>
                    <a:schemeClr val="tx1">
                      <a:lumMod val="75000"/>
                      <a:lumOff val="25000"/>
                    </a:schemeClr>
                  </a:solidFill>
                  <a:latin typeface="Tw Cen MT" panose="020B0602020104020603" pitchFamily="34" charset="0"/>
                </a:rPr>
                <a:t>Static and dynamic data, Well details, Block /Watershed GW categorization, Water quality </a:t>
              </a:r>
              <a:r>
                <a:rPr lang="en-US" sz="1400" dirty="0" err="1">
                  <a:solidFill>
                    <a:schemeClr val="tx1">
                      <a:lumMod val="75000"/>
                      <a:lumOff val="25000"/>
                    </a:schemeClr>
                  </a:solidFill>
                  <a:latin typeface="Tw Cen MT" panose="020B0602020104020603" pitchFamily="34" charset="0"/>
                </a:rPr>
                <a:t>etc</a:t>
              </a:r>
              <a:r>
                <a:rPr lang="en-US" sz="1400" dirty="0">
                  <a:solidFill>
                    <a:schemeClr val="tx1">
                      <a:lumMod val="75000"/>
                      <a:lumOff val="25000"/>
                    </a:schemeClr>
                  </a:solidFill>
                  <a:latin typeface="Tw Cen MT" panose="020B0602020104020603" pitchFamily="34" charset="0"/>
                </a:rPr>
                <a:t> and Report generation</a:t>
              </a:r>
            </a:p>
          </p:txBody>
        </p:sp>
      </p:grpSp>
      <p:grpSp>
        <p:nvGrpSpPr>
          <p:cNvPr id="81" name="Group 80">
            <a:extLst>
              <a:ext uri="{FF2B5EF4-FFF2-40B4-BE49-F238E27FC236}">
                <a16:creationId xmlns:a16="http://schemas.microsoft.com/office/drawing/2014/main" id="{9FB38331-D9E8-4DF0-A2FE-0AB0F61797EF}"/>
              </a:ext>
            </a:extLst>
          </p:cNvPr>
          <p:cNvGrpSpPr/>
          <p:nvPr/>
        </p:nvGrpSpPr>
        <p:grpSpPr>
          <a:xfrm>
            <a:off x="1384109" y="2601734"/>
            <a:ext cx="3257770" cy="1654526"/>
            <a:chOff x="764723" y="3420415"/>
            <a:chExt cx="3197225" cy="1654526"/>
          </a:xfrm>
        </p:grpSpPr>
        <p:sp>
          <p:nvSpPr>
            <p:cNvPr id="82" name="Oval 81">
              <a:extLst>
                <a:ext uri="{FF2B5EF4-FFF2-40B4-BE49-F238E27FC236}">
                  <a16:creationId xmlns:a16="http://schemas.microsoft.com/office/drawing/2014/main" id="{3CDFCAA2-8D92-4CEF-AD65-C60D26C3D7A2}"/>
                </a:ext>
              </a:extLst>
            </p:cNvPr>
            <p:cNvSpPr/>
            <p:nvPr/>
          </p:nvSpPr>
          <p:spPr>
            <a:xfrm>
              <a:off x="764723" y="3555165"/>
              <a:ext cx="662056" cy="662056"/>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8C945A90-F1F5-43CF-B337-DA4044AD6434}"/>
                </a:ext>
              </a:extLst>
            </p:cNvPr>
            <p:cNvSpPr txBox="1"/>
            <p:nvPr/>
          </p:nvSpPr>
          <p:spPr>
            <a:xfrm>
              <a:off x="1435199" y="3420415"/>
              <a:ext cx="2241151" cy="369332"/>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Surface water module</a:t>
              </a:r>
            </a:p>
          </p:txBody>
        </p:sp>
        <p:sp>
          <p:nvSpPr>
            <p:cNvPr id="84" name="TextBox 83">
              <a:extLst>
                <a:ext uri="{FF2B5EF4-FFF2-40B4-BE49-F238E27FC236}">
                  <a16:creationId xmlns:a16="http://schemas.microsoft.com/office/drawing/2014/main" id="{2CEEB8F7-6277-4747-A2F9-AA9CDB06C3E2}"/>
                </a:ext>
              </a:extLst>
            </p:cNvPr>
            <p:cNvSpPr txBox="1"/>
            <p:nvPr/>
          </p:nvSpPr>
          <p:spPr>
            <a:xfrm>
              <a:off x="1435200" y="3905390"/>
              <a:ext cx="2526748" cy="1169551"/>
            </a:xfrm>
            <a:prstGeom prst="rect">
              <a:avLst/>
            </a:prstGeom>
            <a:noFill/>
          </p:spPr>
          <p:txBody>
            <a:bodyPr wrap="square" rtlCol="0">
              <a:spAutoFit/>
            </a:bodyPr>
            <a:lstStyle/>
            <a:p>
              <a:r>
                <a:rPr lang="en-US" sz="1400" dirty="0">
                  <a:solidFill>
                    <a:schemeClr val="tx1">
                      <a:lumMod val="75000"/>
                      <a:lumOff val="25000"/>
                    </a:schemeClr>
                  </a:solidFill>
                  <a:latin typeface="Tw Cen MT" panose="020B0602020104020603" pitchFamily="34" charset="0"/>
                </a:rPr>
                <a:t>Online catchment delineation, yield estimation, water body extent estimate, canal operation monitoring, stream flow simulations </a:t>
              </a:r>
              <a:r>
                <a:rPr lang="en-US" sz="1400" dirty="0" err="1">
                  <a:solidFill>
                    <a:schemeClr val="tx1">
                      <a:lumMod val="75000"/>
                      <a:lumOff val="25000"/>
                    </a:schemeClr>
                  </a:solidFill>
                  <a:latin typeface="Tw Cen MT" panose="020B0602020104020603" pitchFamily="34" charset="0"/>
                </a:rPr>
                <a:t>etc</a:t>
              </a:r>
              <a:endParaRPr lang="en-US" sz="1400" dirty="0">
                <a:solidFill>
                  <a:schemeClr val="tx1">
                    <a:lumMod val="75000"/>
                    <a:lumOff val="25000"/>
                  </a:schemeClr>
                </a:solidFill>
                <a:latin typeface="Tw Cen MT" panose="020B0602020104020603" pitchFamily="34" charset="0"/>
              </a:endParaRPr>
            </a:p>
          </p:txBody>
        </p:sp>
        <p:pic>
          <p:nvPicPr>
            <p:cNvPr id="85" name="Picture 84">
              <a:extLst>
                <a:ext uri="{FF2B5EF4-FFF2-40B4-BE49-F238E27FC236}">
                  <a16:creationId xmlns:a16="http://schemas.microsoft.com/office/drawing/2014/main" id="{947A1FDA-9BAC-4AC0-B739-1DDD32CC4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748" y="3713190"/>
              <a:ext cx="346006" cy="346006"/>
            </a:xfrm>
            <a:prstGeom prst="rect">
              <a:avLst/>
            </a:prstGeom>
          </p:spPr>
        </p:pic>
      </p:grpSp>
      <p:grpSp>
        <p:nvGrpSpPr>
          <p:cNvPr id="86" name="Group 85">
            <a:extLst>
              <a:ext uri="{FF2B5EF4-FFF2-40B4-BE49-F238E27FC236}">
                <a16:creationId xmlns:a16="http://schemas.microsoft.com/office/drawing/2014/main" id="{FEA872DC-D996-48ED-A786-C3FA5405516B}"/>
              </a:ext>
            </a:extLst>
          </p:cNvPr>
          <p:cNvGrpSpPr/>
          <p:nvPr/>
        </p:nvGrpSpPr>
        <p:grpSpPr>
          <a:xfrm>
            <a:off x="1374601" y="4513943"/>
            <a:ext cx="3267738" cy="1429799"/>
            <a:chOff x="764723" y="4698436"/>
            <a:chExt cx="3298935" cy="1539688"/>
          </a:xfrm>
        </p:grpSpPr>
        <p:sp>
          <p:nvSpPr>
            <p:cNvPr id="87" name="Oval 86">
              <a:extLst>
                <a:ext uri="{FF2B5EF4-FFF2-40B4-BE49-F238E27FC236}">
                  <a16:creationId xmlns:a16="http://schemas.microsoft.com/office/drawing/2014/main" id="{DCEC591C-056E-4F09-87C2-A7106B1B4993}"/>
                </a:ext>
              </a:extLst>
            </p:cNvPr>
            <p:cNvSpPr/>
            <p:nvPr/>
          </p:nvSpPr>
          <p:spPr>
            <a:xfrm>
              <a:off x="764723" y="4833186"/>
              <a:ext cx="662056" cy="66205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5688D9DC-1D16-40DC-88FA-DBD2B8A8FEBF}"/>
                </a:ext>
              </a:extLst>
            </p:cNvPr>
            <p:cNvSpPr txBox="1"/>
            <p:nvPr/>
          </p:nvSpPr>
          <p:spPr>
            <a:xfrm>
              <a:off x="1435199" y="4698436"/>
              <a:ext cx="2628459" cy="646331"/>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Land and water management module</a:t>
              </a:r>
            </a:p>
          </p:txBody>
        </p:sp>
        <p:sp>
          <p:nvSpPr>
            <p:cNvPr id="89" name="TextBox 88">
              <a:extLst>
                <a:ext uri="{FF2B5EF4-FFF2-40B4-BE49-F238E27FC236}">
                  <a16:creationId xmlns:a16="http://schemas.microsoft.com/office/drawing/2014/main" id="{16983BD3-11ED-45B9-BD2C-4DA5F1F1A88F}"/>
                </a:ext>
              </a:extLst>
            </p:cNvPr>
            <p:cNvSpPr txBox="1"/>
            <p:nvPr/>
          </p:nvSpPr>
          <p:spPr>
            <a:xfrm>
              <a:off x="1463382" y="5442689"/>
              <a:ext cx="2526748" cy="795435"/>
            </a:xfrm>
            <a:prstGeom prst="rect">
              <a:avLst/>
            </a:prstGeom>
            <a:noFill/>
          </p:spPr>
          <p:txBody>
            <a:bodyPr wrap="square" rtlCol="0">
              <a:spAutoFit/>
            </a:bodyPr>
            <a:lstStyle/>
            <a:p>
              <a:r>
                <a:rPr lang="en-US" sz="1400" dirty="0">
                  <a:solidFill>
                    <a:schemeClr val="tx1">
                      <a:lumMod val="75000"/>
                      <a:lumOff val="25000"/>
                    </a:schemeClr>
                  </a:solidFill>
                  <a:latin typeface="Tw Cen MT" panose="020B0602020104020603" pitchFamily="34" charset="0"/>
                </a:rPr>
                <a:t>GP Water budgeting, FES-CLART integration, Watershed management </a:t>
              </a:r>
              <a:r>
                <a:rPr lang="en-US" sz="1400" dirty="0" err="1">
                  <a:solidFill>
                    <a:schemeClr val="tx1">
                      <a:lumMod val="75000"/>
                      <a:lumOff val="25000"/>
                    </a:schemeClr>
                  </a:solidFill>
                  <a:latin typeface="Tw Cen MT" panose="020B0602020104020603" pitchFamily="34" charset="0"/>
                </a:rPr>
                <a:t>etc</a:t>
              </a:r>
              <a:endParaRPr lang="en-US" sz="1400" dirty="0">
                <a:solidFill>
                  <a:schemeClr val="tx1">
                    <a:lumMod val="75000"/>
                    <a:lumOff val="25000"/>
                  </a:schemeClr>
                </a:solidFill>
                <a:latin typeface="Tw Cen MT" panose="020B0602020104020603" pitchFamily="34" charset="0"/>
              </a:endParaRPr>
            </a:p>
          </p:txBody>
        </p:sp>
        <p:pic>
          <p:nvPicPr>
            <p:cNvPr id="90" name="Picture 89">
              <a:extLst>
                <a:ext uri="{FF2B5EF4-FFF2-40B4-BE49-F238E27FC236}">
                  <a16:creationId xmlns:a16="http://schemas.microsoft.com/office/drawing/2014/main" id="{EF3CAB34-9A6E-49C7-B78C-9F6A8828A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553" y="4977083"/>
              <a:ext cx="398396" cy="398396"/>
            </a:xfrm>
            <a:prstGeom prst="rect">
              <a:avLst/>
            </a:prstGeom>
          </p:spPr>
        </p:pic>
      </p:grpSp>
      <p:grpSp>
        <p:nvGrpSpPr>
          <p:cNvPr id="91" name="Group 90">
            <a:extLst>
              <a:ext uri="{FF2B5EF4-FFF2-40B4-BE49-F238E27FC236}">
                <a16:creationId xmlns:a16="http://schemas.microsoft.com/office/drawing/2014/main" id="{CB81A826-D019-4353-9A79-864835D7CFDB}"/>
              </a:ext>
            </a:extLst>
          </p:cNvPr>
          <p:cNvGrpSpPr/>
          <p:nvPr/>
        </p:nvGrpSpPr>
        <p:grpSpPr>
          <a:xfrm>
            <a:off x="5801375" y="2666048"/>
            <a:ext cx="3197225" cy="1219206"/>
            <a:chOff x="4504627" y="3420415"/>
            <a:chExt cx="3197225" cy="1219206"/>
          </a:xfrm>
        </p:grpSpPr>
        <p:sp>
          <p:nvSpPr>
            <p:cNvPr id="92" name="Oval 91">
              <a:extLst>
                <a:ext uri="{FF2B5EF4-FFF2-40B4-BE49-F238E27FC236}">
                  <a16:creationId xmlns:a16="http://schemas.microsoft.com/office/drawing/2014/main" id="{097214B3-CB2E-40BC-BC8F-431FD94AD29D}"/>
                </a:ext>
              </a:extLst>
            </p:cNvPr>
            <p:cNvSpPr/>
            <p:nvPr/>
          </p:nvSpPr>
          <p:spPr>
            <a:xfrm>
              <a:off x="4504627" y="3555165"/>
              <a:ext cx="662056" cy="662056"/>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5376216E-5ECF-4CA1-AFC3-2C79A98C94D6}"/>
                </a:ext>
              </a:extLst>
            </p:cNvPr>
            <p:cNvSpPr txBox="1"/>
            <p:nvPr/>
          </p:nvSpPr>
          <p:spPr>
            <a:xfrm>
              <a:off x="5175104" y="3420415"/>
              <a:ext cx="2399176" cy="646331"/>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Water User Association module</a:t>
              </a:r>
            </a:p>
          </p:txBody>
        </p:sp>
        <p:sp>
          <p:nvSpPr>
            <p:cNvPr id="94" name="TextBox 93">
              <a:extLst>
                <a:ext uri="{FF2B5EF4-FFF2-40B4-BE49-F238E27FC236}">
                  <a16:creationId xmlns:a16="http://schemas.microsoft.com/office/drawing/2014/main" id="{2B622D1D-7D78-48D3-88C7-412CE4280BF7}"/>
                </a:ext>
              </a:extLst>
            </p:cNvPr>
            <p:cNvSpPr txBox="1"/>
            <p:nvPr/>
          </p:nvSpPr>
          <p:spPr>
            <a:xfrm>
              <a:off x="5175104" y="4116401"/>
              <a:ext cx="2526748" cy="523220"/>
            </a:xfrm>
            <a:prstGeom prst="rect">
              <a:avLst/>
            </a:prstGeom>
            <a:noFill/>
          </p:spPr>
          <p:txBody>
            <a:bodyPr wrap="square" rtlCol="0">
              <a:spAutoFit/>
            </a:bodyPr>
            <a:lstStyle/>
            <a:p>
              <a:r>
                <a:rPr lang="en-US" sz="1400" dirty="0">
                  <a:solidFill>
                    <a:schemeClr val="tx1">
                      <a:lumMod val="75000"/>
                      <a:lumOff val="25000"/>
                    </a:schemeClr>
                  </a:solidFill>
                  <a:latin typeface="Tw Cen MT" panose="020B0602020104020603" pitchFamily="34" charset="0"/>
                </a:rPr>
                <a:t>WUA Profile data entry, WUA benchmarking</a:t>
              </a:r>
            </a:p>
          </p:txBody>
        </p:sp>
        <p:pic>
          <p:nvPicPr>
            <p:cNvPr id="130" name="Picture 129">
              <a:extLst>
                <a:ext uri="{FF2B5EF4-FFF2-40B4-BE49-F238E27FC236}">
                  <a16:creationId xmlns:a16="http://schemas.microsoft.com/office/drawing/2014/main" id="{A10E080E-BA03-4B3A-B32B-638B2793F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8037" y="3678575"/>
              <a:ext cx="415236" cy="415236"/>
            </a:xfrm>
            <a:prstGeom prst="rect">
              <a:avLst/>
            </a:prstGeom>
          </p:spPr>
        </p:pic>
      </p:grpSp>
      <p:grpSp>
        <p:nvGrpSpPr>
          <p:cNvPr id="131" name="Group 130">
            <a:extLst>
              <a:ext uri="{FF2B5EF4-FFF2-40B4-BE49-F238E27FC236}">
                <a16:creationId xmlns:a16="http://schemas.microsoft.com/office/drawing/2014/main" id="{BCB07CCD-DF76-4032-BC39-700D02F1BF7D}"/>
              </a:ext>
            </a:extLst>
          </p:cNvPr>
          <p:cNvGrpSpPr/>
          <p:nvPr/>
        </p:nvGrpSpPr>
        <p:grpSpPr>
          <a:xfrm>
            <a:off x="5883056" y="4544858"/>
            <a:ext cx="3197225" cy="1267602"/>
            <a:chOff x="4504627" y="4698436"/>
            <a:chExt cx="3197225" cy="1267602"/>
          </a:xfrm>
        </p:grpSpPr>
        <p:sp>
          <p:nvSpPr>
            <p:cNvPr id="132" name="Oval 131">
              <a:extLst>
                <a:ext uri="{FF2B5EF4-FFF2-40B4-BE49-F238E27FC236}">
                  <a16:creationId xmlns:a16="http://schemas.microsoft.com/office/drawing/2014/main" id="{373ED5E3-FAAC-403C-BEDE-C2DE92175DA8}"/>
                </a:ext>
              </a:extLst>
            </p:cNvPr>
            <p:cNvSpPr/>
            <p:nvPr/>
          </p:nvSpPr>
          <p:spPr>
            <a:xfrm>
              <a:off x="4504627" y="4833186"/>
              <a:ext cx="662056" cy="66205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a:extLst>
                <a:ext uri="{FF2B5EF4-FFF2-40B4-BE49-F238E27FC236}">
                  <a16:creationId xmlns:a16="http://schemas.microsoft.com/office/drawing/2014/main" id="{CBAEC1CC-33D7-4BBA-B767-F9EC1A9D2A92}"/>
                </a:ext>
              </a:extLst>
            </p:cNvPr>
            <p:cNvSpPr txBox="1"/>
            <p:nvPr/>
          </p:nvSpPr>
          <p:spPr>
            <a:xfrm>
              <a:off x="5175104" y="4698436"/>
              <a:ext cx="2362976" cy="369332"/>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Mobile survey module</a:t>
              </a:r>
            </a:p>
          </p:txBody>
        </p:sp>
        <p:sp>
          <p:nvSpPr>
            <p:cNvPr id="134" name="TextBox 133">
              <a:extLst>
                <a:ext uri="{FF2B5EF4-FFF2-40B4-BE49-F238E27FC236}">
                  <a16:creationId xmlns:a16="http://schemas.microsoft.com/office/drawing/2014/main" id="{1282A65E-A096-46CC-A00B-9E95C2181D1C}"/>
                </a:ext>
              </a:extLst>
            </p:cNvPr>
            <p:cNvSpPr txBox="1"/>
            <p:nvPr/>
          </p:nvSpPr>
          <p:spPr>
            <a:xfrm>
              <a:off x="5175104" y="5227374"/>
              <a:ext cx="2526748" cy="738664"/>
            </a:xfrm>
            <a:prstGeom prst="rect">
              <a:avLst/>
            </a:prstGeom>
            <a:noFill/>
          </p:spPr>
          <p:txBody>
            <a:bodyPr wrap="square" rtlCol="0">
              <a:spAutoFit/>
            </a:bodyPr>
            <a:lstStyle/>
            <a:p>
              <a:r>
                <a:rPr lang="en-US" sz="1400" dirty="0">
                  <a:solidFill>
                    <a:schemeClr val="tx1">
                      <a:lumMod val="75000"/>
                      <a:lumOff val="25000"/>
                    </a:schemeClr>
                  </a:solidFill>
                  <a:latin typeface="Tw Cen MT" panose="020B0602020104020603" pitchFamily="34" charset="0"/>
                </a:rPr>
                <a:t>Survey tool for field data collection of Reservoirs, tanks, WUAs </a:t>
              </a:r>
              <a:r>
                <a:rPr lang="en-US" sz="1400" dirty="0" err="1">
                  <a:solidFill>
                    <a:schemeClr val="tx1">
                      <a:lumMod val="75000"/>
                      <a:lumOff val="25000"/>
                    </a:schemeClr>
                  </a:solidFill>
                  <a:latin typeface="Tw Cen MT" panose="020B0602020104020603" pitchFamily="34" charset="0"/>
                </a:rPr>
                <a:t>etc</a:t>
              </a:r>
              <a:endParaRPr lang="en-US" sz="1400" dirty="0">
                <a:solidFill>
                  <a:schemeClr val="tx1">
                    <a:lumMod val="75000"/>
                    <a:lumOff val="25000"/>
                  </a:schemeClr>
                </a:solidFill>
                <a:latin typeface="Tw Cen MT" panose="020B0602020104020603" pitchFamily="34" charset="0"/>
              </a:endParaRPr>
            </a:p>
          </p:txBody>
        </p:sp>
        <p:pic>
          <p:nvPicPr>
            <p:cNvPr id="135" name="Picture 134">
              <a:extLst>
                <a:ext uri="{FF2B5EF4-FFF2-40B4-BE49-F238E27FC236}">
                  <a16:creationId xmlns:a16="http://schemas.microsoft.com/office/drawing/2014/main" id="{7475BFB3-AF3E-4AF3-A19E-7F9EF64648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7162" y="4967369"/>
              <a:ext cx="336986" cy="336986"/>
            </a:xfrm>
            <a:prstGeom prst="rect">
              <a:avLst/>
            </a:prstGeom>
          </p:spPr>
        </p:pic>
      </p:grpSp>
      <p:grpSp>
        <p:nvGrpSpPr>
          <p:cNvPr id="136" name="Group 135">
            <a:extLst>
              <a:ext uri="{FF2B5EF4-FFF2-40B4-BE49-F238E27FC236}">
                <a16:creationId xmlns:a16="http://schemas.microsoft.com/office/drawing/2014/main" id="{D9F2E4D3-382F-4044-93DB-F7B94E61DB34}"/>
              </a:ext>
            </a:extLst>
          </p:cNvPr>
          <p:cNvGrpSpPr/>
          <p:nvPr/>
        </p:nvGrpSpPr>
        <p:grpSpPr>
          <a:xfrm>
            <a:off x="5791276" y="979100"/>
            <a:ext cx="3197225" cy="1162094"/>
            <a:chOff x="4504627" y="2142394"/>
            <a:chExt cx="3197225" cy="1162094"/>
          </a:xfrm>
        </p:grpSpPr>
        <p:sp>
          <p:nvSpPr>
            <p:cNvPr id="137" name="Oval 136">
              <a:extLst>
                <a:ext uri="{FF2B5EF4-FFF2-40B4-BE49-F238E27FC236}">
                  <a16:creationId xmlns:a16="http://schemas.microsoft.com/office/drawing/2014/main" id="{F01E6DE8-7264-4545-AD9F-5C9FBDF96882}"/>
                </a:ext>
              </a:extLst>
            </p:cNvPr>
            <p:cNvSpPr/>
            <p:nvPr/>
          </p:nvSpPr>
          <p:spPr>
            <a:xfrm>
              <a:off x="4504627" y="2277144"/>
              <a:ext cx="662056" cy="66205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extBox 137">
              <a:extLst>
                <a:ext uri="{FF2B5EF4-FFF2-40B4-BE49-F238E27FC236}">
                  <a16:creationId xmlns:a16="http://schemas.microsoft.com/office/drawing/2014/main" id="{AE8C673D-A2C8-4D27-A247-1E4E3DA7A49E}"/>
                </a:ext>
              </a:extLst>
            </p:cNvPr>
            <p:cNvSpPr txBox="1"/>
            <p:nvPr/>
          </p:nvSpPr>
          <p:spPr>
            <a:xfrm>
              <a:off x="5175103" y="2142394"/>
              <a:ext cx="2399177" cy="369332"/>
            </a:xfrm>
            <a:prstGeom prst="rect">
              <a:avLst/>
            </a:prstGeom>
            <a:noFill/>
          </p:spPr>
          <p:txBody>
            <a:bodyPr wrap="square" rtlCol="0">
              <a:spAutoFit/>
            </a:bodyPr>
            <a:lstStyle/>
            <a:p>
              <a:r>
                <a:rPr lang="en-US" dirty="0">
                  <a:solidFill>
                    <a:schemeClr val="tx1">
                      <a:lumMod val="75000"/>
                      <a:lumOff val="25000"/>
                    </a:schemeClr>
                  </a:solidFill>
                  <a:latin typeface="Tw Cen MT" panose="020B0602020104020603" pitchFamily="34" charset="0"/>
                </a:rPr>
                <a:t>Remote sensing module</a:t>
              </a:r>
            </a:p>
          </p:txBody>
        </p:sp>
        <p:sp>
          <p:nvSpPr>
            <p:cNvPr id="139" name="TextBox 138">
              <a:extLst>
                <a:ext uri="{FF2B5EF4-FFF2-40B4-BE49-F238E27FC236}">
                  <a16:creationId xmlns:a16="http://schemas.microsoft.com/office/drawing/2014/main" id="{1F252535-D5AA-451B-98F8-437252C0108C}"/>
                </a:ext>
              </a:extLst>
            </p:cNvPr>
            <p:cNvSpPr txBox="1"/>
            <p:nvPr/>
          </p:nvSpPr>
          <p:spPr>
            <a:xfrm>
              <a:off x="5175104" y="2565824"/>
              <a:ext cx="2526748" cy="738664"/>
            </a:xfrm>
            <a:prstGeom prst="rect">
              <a:avLst/>
            </a:prstGeom>
            <a:noFill/>
          </p:spPr>
          <p:txBody>
            <a:bodyPr wrap="square" rtlCol="0">
              <a:spAutoFit/>
            </a:bodyPr>
            <a:lstStyle/>
            <a:p>
              <a:r>
                <a:rPr lang="en-US" sz="1400" dirty="0">
                  <a:solidFill>
                    <a:schemeClr val="tx1">
                      <a:lumMod val="75000"/>
                      <a:lumOff val="25000"/>
                    </a:schemeClr>
                  </a:solidFill>
                  <a:latin typeface="Tw Cen MT" panose="020B0602020104020603" pitchFamily="34" charset="0"/>
                </a:rPr>
                <a:t>Soil moisture maps, Drought monitoring, Water productivity </a:t>
              </a:r>
              <a:r>
                <a:rPr lang="en-US" sz="1400" dirty="0" err="1">
                  <a:solidFill>
                    <a:schemeClr val="tx1">
                      <a:lumMod val="75000"/>
                      <a:lumOff val="25000"/>
                    </a:schemeClr>
                  </a:solidFill>
                  <a:latin typeface="Tw Cen MT" panose="020B0602020104020603" pitchFamily="34" charset="0"/>
                </a:rPr>
                <a:t>etc</a:t>
              </a:r>
              <a:endParaRPr lang="en-US" sz="1400" dirty="0">
                <a:solidFill>
                  <a:schemeClr val="tx1">
                    <a:lumMod val="75000"/>
                    <a:lumOff val="25000"/>
                  </a:schemeClr>
                </a:solidFill>
                <a:latin typeface="Tw Cen MT" panose="020B0602020104020603" pitchFamily="34" charset="0"/>
              </a:endParaRPr>
            </a:p>
          </p:txBody>
        </p:sp>
        <p:pic>
          <p:nvPicPr>
            <p:cNvPr id="140" name="Picture 139">
              <a:extLst>
                <a:ext uri="{FF2B5EF4-FFF2-40B4-BE49-F238E27FC236}">
                  <a16:creationId xmlns:a16="http://schemas.microsoft.com/office/drawing/2014/main" id="{B532248E-B795-410C-8308-2C3A819F15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7162" y="2447925"/>
              <a:ext cx="320494" cy="320494"/>
            </a:xfrm>
            <a:prstGeom prst="rect">
              <a:avLst/>
            </a:prstGeom>
          </p:spPr>
        </p:pic>
      </p:grpSp>
    </p:spTree>
    <p:extLst>
      <p:ext uri="{BB962C8B-B14F-4D97-AF65-F5344CB8AC3E}">
        <p14:creationId xmlns:p14="http://schemas.microsoft.com/office/powerpoint/2010/main" val="39652005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 calcmode="lin" valueType="num">
                                      <p:cBhvr>
                                        <p:cTn id="9" dur="500" fill="hold"/>
                                        <p:tgtEl>
                                          <p:spTgt spid="65"/>
                                        </p:tgtEl>
                                        <p:attrNameLst>
                                          <p:attrName>style.rotation</p:attrName>
                                        </p:attrNameLst>
                                      </p:cBhvr>
                                      <p:tavLst>
                                        <p:tav tm="0">
                                          <p:val>
                                            <p:fltVal val="90"/>
                                          </p:val>
                                        </p:tav>
                                        <p:tav tm="100000">
                                          <p:val>
                                            <p:fltVal val="0"/>
                                          </p:val>
                                        </p:tav>
                                      </p:tavLst>
                                    </p:anim>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p:cTn id="15" dur="500" fill="hold"/>
                                        <p:tgtEl>
                                          <p:spTgt spid="81"/>
                                        </p:tgtEl>
                                        <p:attrNameLst>
                                          <p:attrName>ppt_w</p:attrName>
                                        </p:attrNameLst>
                                      </p:cBhvr>
                                      <p:tavLst>
                                        <p:tav tm="0">
                                          <p:val>
                                            <p:fltVal val="0"/>
                                          </p:val>
                                        </p:tav>
                                        <p:tav tm="100000">
                                          <p:val>
                                            <p:strVal val="#ppt_w"/>
                                          </p:val>
                                        </p:tav>
                                      </p:tavLst>
                                    </p:anim>
                                    <p:anim calcmode="lin" valueType="num">
                                      <p:cBhvr>
                                        <p:cTn id="16" dur="500" fill="hold"/>
                                        <p:tgtEl>
                                          <p:spTgt spid="81"/>
                                        </p:tgtEl>
                                        <p:attrNameLst>
                                          <p:attrName>ppt_h</p:attrName>
                                        </p:attrNameLst>
                                      </p:cBhvr>
                                      <p:tavLst>
                                        <p:tav tm="0">
                                          <p:val>
                                            <p:fltVal val="0"/>
                                          </p:val>
                                        </p:tav>
                                        <p:tav tm="100000">
                                          <p:val>
                                            <p:strVal val="#ppt_h"/>
                                          </p:val>
                                        </p:tav>
                                      </p:tavLst>
                                    </p:anim>
                                    <p:anim calcmode="lin" valueType="num">
                                      <p:cBhvr>
                                        <p:cTn id="17" dur="500" fill="hold"/>
                                        <p:tgtEl>
                                          <p:spTgt spid="81"/>
                                        </p:tgtEl>
                                        <p:attrNameLst>
                                          <p:attrName>style.rotation</p:attrName>
                                        </p:attrNameLst>
                                      </p:cBhvr>
                                      <p:tavLst>
                                        <p:tav tm="0">
                                          <p:val>
                                            <p:fltVal val="90"/>
                                          </p:val>
                                        </p:tav>
                                        <p:tav tm="100000">
                                          <p:val>
                                            <p:fltVal val="0"/>
                                          </p:val>
                                        </p:tav>
                                      </p:tavLst>
                                    </p:anim>
                                    <p:animEffect transition="in" filter="fade">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p:cTn id="23" dur="500" fill="hold"/>
                                        <p:tgtEl>
                                          <p:spTgt spid="86"/>
                                        </p:tgtEl>
                                        <p:attrNameLst>
                                          <p:attrName>ppt_w</p:attrName>
                                        </p:attrNameLst>
                                      </p:cBhvr>
                                      <p:tavLst>
                                        <p:tav tm="0">
                                          <p:val>
                                            <p:fltVal val="0"/>
                                          </p:val>
                                        </p:tav>
                                        <p:tav tm="100000">
                                          <p:val>
                                            <p:strVal val="#ppt_w"/>
                                          </p:val>
                                        </p:tav>
                                      </p:tavLst>
                                    </p:anim>
                                    <p:anim calcmode="lin" valueType="num">
                                      <p:cBhvr>
                                        <p:cTn id="24" dur="500" fill="hold"/>
                                        <p:tgtEl>
                                          <p:spTgt spid="86"/>
                                        </p:tgtEl>
                                        <p:attrNameLst>
                                          <p:attrName>ppt_h</p:attrName>
                                        </p:attrNameLst>
                                      </p:cBhvr>
                                      <p:tavLst>
                                        <p:tav tm="0">
                                          <p:val>
                                            <p:fltVal val="0"/>
                                          </p:val>
                                        </p:tav>
                                        <p:tav tm="100000">
                                          <p:val>
                                            <p:strVal val="#ppt_h"/>
                                          </p:val>
                                        </p:tav>
                                      </p:tavLst>
                                    </p:anim>
                                    <p:anim calcmode="lin" valueType="num">
                                      <p:cBhvr>
                                        <p:cTn id="25" dur="500" fill="hold"/>
                                        <p:tgtEl>
                                          <p:spTgt spid="86"/>
                                        </p:tgtEl>
                                        <p:attrNameLst>
                                          <p:attrName>style.rotation</p:attrName>
                                        </p:attrNameLst>
                                      </p:cBhvr>
                                      <p:tavLst>
                                        <p:tav tm="0">
                                          <p:val>
                                            <p:fltVal val="90"/>
                                          </p:val>
                                        </p:tav>
                                        <p:tav tm="100000">
                                          <p:val>
                                            <p:fltVal val="0"/>
                                          </p:val>
                                        </p:tav>
                                      </p:tavLst>
                                    </p:anim>
                                    <p:animEffect transition="in" filter="fade">
                                      <p:cBhvr>
                                        <p:cTn id="26" dur="500"/>
                                        <p:tgtEl>
                                          <p:spTgt spid="8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fltVal val="0"/>
                                          </p:val>
                                        </p:tav>
                                        <p:tav tm="100000">
                                          <p:val>
                                            <p:strVal val="#ppt_w"/>
                                          </p:val>
                                        </p:tav>
                                      </p:tavLst>
                                    </p:anim>
                                    <p:anim calcmode="lin" valueType="num">
                                      <p:cBhvr>
                                        <p:cTn id="32" dur="500" fill="hold"/>
                                        <p:tgtEl>
                                          <p:spTgt spid="136"/>
                                        </p:tgtEl>
                                        <p:attrNameLst>
                                          <p:attrName>ppt_h</p:attrName>
                                        </p:attrNameLst>
                                      </p:cBhvr>
                                      <p:tavLst>
                                        <p:tav tm="0">
                                          <p:val>
                                            <p:fltVal val="0"/>
                                          </p:val>
                                        </p:tav>
                                        <p:tav tm="100000">
                                          <p:val>
                                            <p:strVal val="#ppt_h"/>
                                          </p:val>
                                        </p:tav>
                                      </p:tavLst>
                                    </p:anim>
                                    <p:anim calcmode="lin" valueType="num">
                                      <p:cBhvr>
                                        <p:cTn id="33" dur="500" fill="hold"/>
                                        <p:tgtEl>
                                          <p:spTgt spid="136"/>
                                        </p:tgtEl>
                                        <p:attrNameLst>
                                          <p:attrName>style.rotation</p:attrName>
                                        </p:attrNameLst>
                                      </p:cBhvr>
                                      <p:tavLst>
                                        <p:tav tm="0">
                                          <p:val>
                                            <p:fltVal val="90"/>
                                          </p:val>
                                        </p:tav>
                                        <p:tav tm="100000">
                                          <p:val>
                                            <p:fltVal val="0"/>
                                          </p:val>
                                        </p:tav>
                                      </p:tavLst>
                                    </p:anim>
                                    <p:animEffect transition="in" filter="fade">
                                      <p:cBhvr>
                                        <p:cTn id="34" dur="500"/>
                                        <p:tgtEl>
                                          <p:spTgt spid="13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p:cTn id="39" dur="500" fill="hold"/>
                                        <p:tgtEl>
                                          <p:spTgt spid="91"/>
                                        </p:tgtEl>
                                        <p:attrNameLst>
                                          <p:attrName>ppt_w</p:attrName>
                                        </p:attrNameLst>
                                      </p:cBhvr>
                                      <p:tavLst>
                                        <p:tav tm="0">
                                          <p:val>
                                            <p:fltVal val="0"/>
                                          </p:val>
                                        </p:tav>
                                        <p:tav tm="100000">
                                          <p:val>
                                            <p:strVal val="#ppt_w"/>
                                          </p:val>
                                        </p:tav>
                                      </p:tavLst>
                                    </p:anim>
                                    <p:anim calcmode="lin" valueType="num">
                                      <p:cBhvr>
                                        <p:cTn id="40" dur="500" fill="hold"/>
                                        <p:tgtEl>
                                          <p:spTgt spid="91"/>
                                        </p:tgtEl>
                                        <p:attrNameLst>
                                          <p:attrName>ppt_h</p:attrName>
                                        </p:attrNameLst>
                                      </p:cBhvr>
                                      <p:tavLst>
                                        <p:tav tm="0">
                                          <p:val>
                                            <p:fltVal val="0"/>
                                          </p:val>
                                        </p:tav>
                                        <p:tav tm="100000">
                                          <p:val>
                                            <p:strVal val="#ppt_h"/>
                                          </p:val>
                                        </p:tav>
                                      </p:tavLst>
                                    </p:anim>
                                    <p:anim calcmode="lin" valueType="num">
                                      <p:cBhvr>
                                        <p:cTn id="41" dur="500" fill="hold"/>
                                        <p:tgtEl>
                                          <p:spTgt spid="91"/>
                                        </p:tgtEl>
                                        <p:attrNameLst>
                                          <p:attrName>style.rotation</p:attrName>
                                        </p:attrNameLst>
                                      </p:cBhvr>
                                      <p:tavLst>
                                        <p:tav tm="0">
                                          <p:val>
                                            <p:fltVal val="90"/>
                                          </p:val>
                                        </p:tav>
                                        <p:tav tm="100000">
                                          <p:val>
                                            <p:fltVal val="0"/>
                                          </p:val>
                                        </p:tav>
                                      </p:tavLst>
                                    </p:anim>
                                    <p:animEffect transition="in" filter="fade">
                                      <p:cBhvr>
                                        <p:cTn id="42" dur="5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31"/>
                                        </p:tgtEl>
                                        <p:attrNameLst>
                                          <p:attrName>style.visibility</p:attrName>
                                        </p:attrNameLst>
                                      </p:cBhvr>
                                      <p:to>
                                        <p:strVal val="visible"/>
                                      </p:to>
                                    </p:set>
                                    <p:anim calcmode="lin" valueType="num">
                                      <p:cBhvr>
                                        <p:cTn id="47" dur="500" fill="hold"/>
                                        <p:tgtEl>
                                          <p:spTgt spid="131"/>
                                        </p:tgtEl>
                                        <p:attrNameLst>
                                          <p:attrName>ppt_w</p:attrName>
                                        </p:attrNameLst>
                                      </p:cBhvr>
                                      <p:tavLst>
                                        <p:tav tm="0">
                                          <p:val>
                                            <p:fltVal val="0"/>
                                          </p:val>
                                        </p:tav>
                                        <p:tav tm="100000">
                                          <p:val>
                                            <p:strVal val="#ppt_w"/>
                                          </p:val>
                                        </p:tav>
                                      </p:tavLst>
                                    </p:anim>
                                    <p:anim calcmode="lin" valueType="num">
                                      <p:cBhvr>
                                        <p:cTn id="48" dur="500" fill="hold"/>
                                        <p:tgtEl>
                                          <p:spTgt spid="131"/>
                                        </p:tgtEl>
                                        <p:attrNameLst>
                                          <p:attrName>ppt_h</p:attrName>
                                        </p:attrNameLst>
                                      </p:cBhvr>
                                      <p:tavLst>
                                        <p:tav tm="0">
                                          <p:val>
                                            <p:fltVal val="0"/>
                                          </p:val>
                                        </p:tav>
                                        <p:tav tm="100000">
                                          <p:val>
                                            <p:strVal val="#ppt_h"/>
                                          </p:val>
                                        </p:tav>
                                      </p:tavLst>
                                    </p:anim>
                                    <p:anim calcmode="lin" valueType="num">
                                      <p:cBhvr>
                                        <p:cTn id="49" dur="500" fill="hold"/>
                                        <p:tgtEl>
                                          <p:spTgt spid="131"/>
                                        </p:tgtEl>
                                        <p:attrNameLst>
                                          <p:attrName>style.rotation</p:attrName>
                                        </p:attrNameLst>
                                      </p:cBhvr>
                                      <p:tavLst>
                                        <p:tav tm="0">
                                          <p:val>
                                            <p:fltVal val="90"/>
                                          </p:val>
                                        </p:tav>
                                        <p:tav tm="100000">
                                          <p:val>
                                            <p:fltVal val="0"/>
                                          </p:val>
                                        </p:tav>
                                      </p:tavLst>
                                    </p:anim>
                                    <p:animEffect transition="in" filter="fade">
                                      <p:cBhvr>
                                        <p:cTn id="50"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6A39F83-696A-4901-88DA-2188C7026681}"/>
              </a:ext>
            </a:extLst>
          </p:cNvPr>
          <p:cNvGraphicFramePr/>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5821079-B6F6-415B-A380-B6291674040F}"/>
              </a:ext>
            </a:extLst>
          </p:cNvPr>
          <p:cNvSpPr txBox="1"/>
          <p:nvPr/>
        </p:nvSpPr>
        <p:spPr>
          <a:xfrm>
            <a:off x="2032986" y="618893"/>
            <a:ext cx="8984202" cy="830997"/>
          </a:xfrm>
          <a:prstGeom prst="rect">
            <a:avLst/>
          </a:prstGeom>
          <a:noFill/>
        </p:spPr>
        <p:txBody>
          <a:bodyPr wrap="square" rtlCol="0">
            <a:spAutoFit/>
          </a:bodyPr>
          <a:lstStyle/>
          <a:p>
            <a:r>
              <a:rPr lang="en-US" sz="4800" dirty="0"/>
              <a:t>KWRIS Stakeholder Data Uses</a:t>
            </a:r>
          </a:p>
        </p:txBody>
      </p:sp>
    </p:spTree>
    <p:extLst>
      <p:ext uri="{BB962C8B-B14F-4D97-AF65-F5344CB8AC3E}">
        <p14:creationId xmlns:p14="http://schemas.microsoft.com/office/powerpoint/2010/main" val="171735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8AF739F-DC2F-4ED3-9DC6-EC30419A686C}"/>
              </a:ext>
            </a:extLst>
          </p:cNvPr>
          <p:cNvPicPr>
            <a:picLocks noChangeAspect="1"/>
          </p:cNvPicPr>
          <p:nvPr/>
        </p:nvPicPr>
        <p:blipFill>
          <a:blip r:embed="rId2"/>
          <a:stretch>
            <a:fillRect/>
          </a:stretch>
        </p:blipFill>
        <p:spPr>
          <a:xfrm>
            <a:off x="663436" y="0"/>
            <a:ext cx="10865128" cy="6858000"/>
          </a:xfrm>
          <a:prstGeom prst="rect">
            <a:avLst/>
          </a:prstGeom>
        </p:spPr>
      </p:pic>
    </p:spTree>
    <p:extLst>
      <p:ext uri="{BB962C8B-B14F-4D97-AF65-F5344CB8AC3E}">
        <p14:creationId xmlns:p14="http://schemas.microsoft.com/office/powerpoint/2010/main" val="2515663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1CA61803-0778-4958-832C-C9459FE6FC83}"/>
              </a:ext>
            </a:extLst>
          </p:cNvPr>
          <p:cNvPicPr>
            <a:picLocks noChangeAspect="1"/>
          </p:cNvPicPr>
          <p:nvPr/>
        </p:nvPicPr>
        <p:blipFill>
          <a:blip r:embed="rId2"/>
          <a:stretch>
            <a:fillRect/>
          </a:stretch>
        </p:blipFill>
        <p:spPr>
          <a:xfrm>
            <a:off x="613284" y="0"/>
            <a:ext cx="10965432" cy="6858000"/>
          </a:xfrm>
          <a:prstGeom prst="rect">
            <a:avLst/>
          </a:prstGeom>
        </p:spPr>
      </p:pic>
    </p:spTree>
    <p:extLst>
      <p:ext uri="{BB962C8B-B14F-4D97-AF65-F5344CB8AC3E}">
        <p14:creationId xmlns:p14="http://schemas.microsoft.com/office/powerpoint/2010/main" val="401102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B55ACF2-97F4-42D6-8348-3356AD0D4112}"/>
              </a:ext>
            </a:extLst>
          </p:cNvPr>
          <p:cNvPicPr>
            <a:picLocks noChangeAspect="1"/>
          </p:cNvPicPr>
          <p:nvPr/>
        </p:nvPicPr>
        <p:blipFill>
          <a:blip r:embed="rId2"/>
          <a:stretch>
            <a:fillRect/>
          </a:stretch>
        </p:blipFill>
        <p:spPr>
          <a:xfrm>
            <a:off x="946688" y="0"/>
            <a:ext cx="10298624" cy="6858000"/>
          </a:xfrm>
          <a:prstGeom prst="rect">
            <a:avLst/>
          </a:prstGeom>
        </p:spPr>
      </p:pic>
    </p:spTree>
    <p:extLst>
      <p:ext uri="{BB962C8B-B14F-4D97-AF65-F5344CB8AC3E}">
        <p14:creationId xmlns:p14="http://schemas.microsoft.com/office/powerpoint/2010/main" val="2672430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4FEAF96-1471-4491-824D-C2F2F3290358}"/>
              </a:ext>
            </a:extLst>
          </p:cNvPr>
          <p:cNvPicPr>
            <a:picLocks noChangeAspect="1"/>
          </p:cNvPicPr>
          <p:nvPr/>
        </p:nvPicPr>
        <p:blipFill>
          <a:blip r:embed="rId2"/>
          <a:stretch>
            <a:fillRect/>
          </a:stretch>
        </p:blipFill>
        <p:spPr>
          <a:xfrm>
            <a:off x="0" y="49520"/>
            <a:ext cx="12192000" cy="6758960"/>
          </a:xfrm>
          <a:prstGeom prst="rect">
            <a:avLst/>
          </a:prstGeom>
        </p:spPr>
      </p:pic>
    </p:spTree>
    <p:extLst>
      <p:ext uri="{BB962C8B-B14F-4D97-AF65-F5344CB8AC3E}">
        <p14:creationId xmlns:p14="http://schemas.microsoft.com/office/powerpoint/2010/main" val="3813466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2CB4C6C-9F13-424A-BA57-1E9644CE5A1B}"/>
              </a:ext>
            </a:extLst>
          </p:cNvPr>
          <p:cNvPicPr>
            <a:picLocks noChangeAspect="1"/>
          </p:cNvPicPr>
          <p:nvPr/>
        </p:nvPicPr>
        <p:blipFill>
          <a:blip r:embed="rId2"/>
          <a:stretch>
            <a:fillRect/>
          </a:stretch>
        </p:blipFill>
        <p:spPr>
          <a:xfrm>
            <a:off x="26831" y="0"/>
            <a:ext cx="12138338" cy="6858000"/>
          </a:xfrm>
          <a:prstGeom prst="rect">
            <a:avLst/>
          </a:prstGeom>
        </p:spPr>
      </p:pic>
    </p:spTree>
    <p:extLst>
      <p:ext uri="{BB962C8B-B14F-4D97-AF65-F5344CB8AC3E}">
        <p14:creationId xmlns:p14="http://schemas.microsoft.com/office/powerpoint/2010/main" val="175186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5C2B-128F-4957-BF30-414A2381933C}"/>
              </a:ext>
            </a:extLst>
          </p:cNvPr>
          <p:cNvSpPr>
            <a:spLocks noGrp="1"/>
          </p:cNvSpPr>
          <p:nvPr>
            <p:ph type="title"/>
          </p:nvPr>
        </p:nvSpPr>
        <p:spPr>
          <a:xfrm>
            <a:off x="652462" y="1836622"/>
            <a:ext cx="3260725" cy="2550820"/>
          </a:xfrm>
        </p:spPr>
        <p:txBody>
          <a:bodyPr>
            <a:normAutofit/>
          </a:bodyPr>
          <a:lstStyle/>
          <a:p>
            <a:r>
              <a:rPr lang="en-IN" b="1" dirty="0"/>
              <a:t>NEED FOR KWRIS</a:t>
            </a:r>
            <a:endParaRPr lang="en-US" b="1" dirty="0"/>
          </a:p>
        </p:txBody>
      </p:sp>
      <p:graphicFrame>
        <p:nvGraphicFramePr>
          <p:cNvPr id="4" name="Content Placeholder 2">
            <a:extLst>
              <a:ext uri="{FF2B5EF4-FFF2-40B4-BE49-F238E27FC236}">
                <a16:creationId xmlns:a16="http://schemas.microsoft.com/office/drawing/2014/main" id="{10C06563-E509-790B-CEB7-94B4004C9B39}"/>
              </a:ext>
            </a:extLst>
          </p:cNvPr>
          <p:cNvGraphicFramePr>
            <a:graphicFrameLocks/>
          </p:cNvGraphicFramePr>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6336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254226A-A903-4CE2-907B-3D97485A2C05}"/>
              </a:ext>
            </a:extLst>
          </p:cNvPr>
          <p:cNvPicPr>
            <a:picLocks noChangeAspect="1"/>
          </p:cNvPicPr>
          <p:nvPr/>
        </p:nvPicPr>
        <p:blipFill>
          <a:blip r:embed="rId2"/>
          <a:stretch>
            <a:fillRect/>
          </a:stretch>
        </p:blipFill>
        <p:spPr>
          <a:xfrm>
            <a:off x="646747" y="0"/>
            <a:ext cx="10898505" cy="6858000"/>
          </a:xfrm>
          <a:prstGeom prst="rect">
            <a:avLst/>
          </a:prstGeom>
        </p:spPr>
      </p:pic>
    </p:spTree>
    <p:extLst>
      <p:ext uri="{BB962C8B-B14F-4D97-AF65-F5344CB8AC3E}">
        <p14:creationId xmlns:p14="http://schemas.microsoft.com/office/powerpoint/2010/main" val="3475248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able&#10;&#10;Description automatically generated">
            <a:extLst>
              <a:ext uri="{FF2B5EF4-FFF2-40B4-BE49-F238E27FC236}">
                <a16:creationId xmlns:a16="http://schemas.microsoft.com/office/drawing/2014/main" id="{B8C41EF1-4FD7-4DF6-91C9-FADE508DF7A6}"/>
              </a:ext>
            </a:extLst>
          </p:cNvPr>
          <p:cNvPicPr>
            <a:picLocks noChangeAspect="1"/>
          </p:cNvPicPr>
          <p:nvPr/>
        </p:nvPicPr>
        <p:blipFill>
          <a:blip r:embed="rId2"/>
          <a:stretch>
            <a:fillRect/>
          </a:stretch>
        </p:blipFill>
        <p:spPr>
          <a:xfrm>
            <a:off x="0" y="10972"/>
            <a:ext cx="12192000" cy="6836056"/>
          </a:xfrm>
          <a:prstGeom prst="rect">
            <a:avLst/>
          </a:prstGeom>
        </p:spPr>
      </p:pic>
    </p:spTree>
    <p:extLst>
      <p:ext uri="{BB962C8B-B14F-4D97-AF65-F5344CB8AC3E}">
        <p14:creationId xmlns:p14="http://schemas.microsoft.com/office/powerpoint/2010/main" val="264817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DA65E56E-D5AE-45AD-8BD3-532C667E7399}"/>
              </a:ext>
            </a:extLst>
          </p:cNvPr>
          <p:cNvPicPr>
            <a:picLocks noChangeAspect="1"/>
          </p:cNvPicPr>
          <p:nvPr/>
        </p:nvPicPr>
        <p:blipFill>
          <a:blip r:embed="rId2"/>
          <a:stretch>
            <a:fillRect/>
          </a:stretch>
        </p:blipFill>
        <p:spPr>
          <a:xfrm>
            <a:off x="643467" y="1397931"/>
            <a:ext cx="10905066" cy="4062136"/>
          </a:xfrm>
          <a:prstGeom prst="rect">
            <a:avLst/>
          </a:prstGeom>
        </p:spPr>
      </p:pic>
    </p:spTree>
    <p:extLst>
      <p:ext uri="{BB962C8B-B14F-4D97-AF65-F5344CB8AC3E}">
        <p14:creationId xmlns:p14="http://schemas.microsoft.com/office/powerpoint/2010/main" val="3739612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waterfall chart&#10;&#10;Description automatically generated">
            <a:extLst>
              <a:ext uri="{FF2B5EF4-FFF2-40B4-BE49-F238E27FC236}">
                <a16:creationId xmlns:a16="http://schemas.microsoft.com/office/drawing/2014/main" id="{F66B082D-3EE9-4039-AEAE-EFDEE788BFC6}"/>
              </a:ext>
            </a:extLst>
          </p:cNvPr>
          <p:cNvPicPr>
            <a:picLocks noChangeAspect="1"/>
          </p:cNvPicPr>
          <p:nvPr/>
        </p:nvPicPr>
        <p:blipFill>
          <a:blip r:embed="rId2"/>
          <a:stretch>
            <a:fillRect/>
          </a:stretch>
        </p:blipFill>
        <p:spPr>
          <a:xfrm>
            <a:off x="27317" y="0"/>
            <a:ext cx="12137366" cy="6858000"/>
          </a:xfrm>
          <a:prstGeom prst="rect">
            <a:avLst/>
          </a:prstGeom>
        </p:spPr>
      </p:pic>
    </p:spTree>
    <p:extLst>
      <p:ext uri="{BB962C8B-B14F-4D97-AF65-F5344CB8AC3E}">
        <p14:creationId xmlns:p14="http://schemas.microsoft.com/office/powerpoint/2010/main" val="1744248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F9470243-B214-4577-B1FB-4CFE29F70FA0}"/>
              </a:ext>
            </a:extLst>
          </p:cNvPr>
          <p:cNvPicPr>
            <a:picLocks noChangeAspect="1"/>
          </p:cNvPicPr>
          <p:nvPr/>
        </p:nvPicPr>
        <p:blipFill>
          <a:blip r:embed="rId2"/>
          <a:stretch>
            <a:fillRect/>
          </a:stretch>
        </p:blipFill>
        <p:spPr>
          <a:xfrm>
            <a:off x="0" y="438017"/>
            <a:ext cx="12192000" cy="5981965"/>
          </a:xfrm>
          <a:prstGeom prst="rect">
            <a:avLst/>
          </a:prstGeom>
        </p:spPr>
      </p:pic>
    </p:spTree>
    <p:extLst>
      <p:ext uri="{BB962C8B-B14F-4D97-AF65-F5344CB8AC3E}">
        <p14:creationId xmlns:p14="http://schemas.microsoft.com/office/powerpoint/2010/main" val="3128528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0322DCA-0137-45C5-B9E9-976CA2B9FCA9}"/>
              </a:ext>
            </a:extLst>
          </p:cNvPr>
          <p:cNvPicPr>
            <a:picLocks noChangeAspect="1"/>
          </p:cNvPicPr>
          <p:nvPr/>
        </p:nvPicPr>
        <p:blipFill>
          <a:blip r:embed="rId2"/>
          <a:stretch>
            <a:fillRect/>
          </a:stretch>
        </p:blipFill>
        <p:spPr>
          <a:xfrm>
            <a:off x="934824" y="0"/>
            <a:ext cx="10322351" cy="6858000"/>
          </a:xfrm>
          <a:prstGeom prst="rect">
            <a:avLst/>
          </a:prstGeom>
        </p:spPr>
      </p:pic>
    </p:spTree>
    <p:extLst>
      <p:ext uri="{BB962C8B-B14F-4D97-AF65-F5344CB8AC3E}">
        <p14:creationId xmlns:p14="http://schemas.microsoft.com/office/powerpoint/2010/main" val="1477121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7E1E3D0-89C4-44FB-ACCF-7468C2A5480D}"/>
              </a:ext>
            </a:extLst>
          </p:cNvPr>
          <p:cNvPicPr>
            <a:picLocks noChangeAspect="1"/>
          </p:cNvPicPr>
          <p:nvPr/>
        </p:nvPicPr>
        <p:blipFill>
          <a:blip r:embed="rId2"/>
          <a:stretch>
            <a:fillRect/>
          </a:stretch>
        </p:blipFill>
        <p:spPr>
          <a:xfrm>
            <a:off x="922469" y="0"/>
            <a:ext cx="10347062" cy="6858000"/>
          </a:xfrm>
          <a:prstGeom prst="rect">
            <a:avLst/>
          </a:prstGeom>
        </p:spPr>
      </p:pic>
    </p:spTree>
    <p:extLst>
      <p:ext uri="{BB962C8B-B14F-4D97-AF65-F5344CB8AC3E}">
        <p14:creationId xmlns:p14="http://schemas.microsoft.com/office/powerpoint/2010/main" val="1749327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6BC019B-F12A-48DD-956C-D066BE969401}"/>
              </a:ext>
            </a:extLst>
          </p:cNvPr>
          <p:cNvPicPr>
            <a:picLocks noChangeAspect="1"/>
          </p:cNvPicPr>
          <p:nvPr/>
        </p:nvPicPr>
        <p:blipFill>
          <a:blip r:embed="rId2"/>
          <a:stretch>
            <a:fillRect/>
          </a:stretch>
        </p:blipFill>
        <p:spPr>
          <a:xfrm>
            <a:off x="0" y="382617"/>
            <a:ext cx="12192000" cy="6092766"/>
          </a:xfrm>
          <a:prstGeom prst="rect">
            <a:avLst/>
          </a:prstGeom>
        </p:spPr>
      </p:pic>
    </p:spTree>
    <p:extLst>
      <p:ext uri="{BB962C8B-B14F-4D97-AF65-F5344CB8AC3E}">
        <p14:creationId xmlns:p14="http://schemas.microsoft.com/office/powerpoint/2010/main" val="3763589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8B53EF1A-009F-457E-8DCB-C8EEF4BF23DF}"/>
              </a:ext>
            </a:extLst>
          </p:cNvPr>
          <p:cNvPicPr>
            <a:picLocks noChangeAspect="1"/>
          </p:cNvPicPr>
          <p:nvPr/>
        </p:nvPicPr>
        <p:blipFill>
          <a:blip r:embed="rId2"/>
          <a:stretch>
            <a:fillRect/>
          </a:stretch>
        </p:blipFill>
        <p:spPr>
          <a:xfrm>
            <a:off x="0" y="962310"/>
            <a:ext cx="12192000" cy="4933379"/>
          </a:xfrm>
          <a:prstGeom prst="rect">
            <a:avLst/>
          </a:prstGeom>
        </p:spPr>
      </p:pic>
    </p:spTree>
    <p:extLst>
      <p:ext uri="{BB962C8B-B14F-4D97-AF65-F5344CB8AC3E}">
        <p14:creationId xmlns:p14="http://schemas.microsoft.com/office/powerpoint/2010/main" val="2381733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C5B5D476-483E-4D20-9A90-9019636FE5EF}"/>
              </a:ext>
            </a:extLst>
          </p:cNvPr>
          <p:cNvPicPr>
            <a:picLocks noChangeAspect="1"/>
          </p:cNvPicPr>
          <p:nvPr/>
        </p:nvPicPr>
        <p:blipFill>
          <a:blip r:embed="rId2"/>
          <a:stretch>
            <a:fillRect/>
          </a:stretch>
        </p:blipFill>
        <p:spPr>
          <a:xfrm>
            <a:off x="0" y="389076"/>
            <a:ext cx="12192000" cy="6079847"/>
          </a:xfrm>
          <a:prstGeom prst="rect">
            <a:avLst/>
          </a:prstGeom>
        </p:spPr>
      </p:pic>
    </p:spTree>
    <p:extLst>
      <p:ext uri="{BB962C8B-B14F-4D97-AF65-F5344CB8AC3E}">
        <p14:creationId xmlns:p14="http://schemas.microsoft.com/office/powerpoint/2010/main" val="2260131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576FC-EEE2-407A-A2F2-612FD82A3842}"/>
              </a:ext>
            </a:extLst>
          </p:cNvPr>
          <p:cNvSpPr>
            <a:spLocks noGrp="1"/>
          </p:cNvSpPr>
          <p:nvPr>
            <p:ph type="title"/>
          </p:nvPr>
        </p:nvSpPr>
        <p:spPr/>
        <p:txBody>
          <a:bodyPr/>
          <a:lstStyle/>
          <a:p>
            <a:r>
              <a:rPr lang="en-US" dirty="0"/>
              <a:t>KWRIS ROADMAP</a:t>
            </a:r>
          </a:p>
        </p:txBody>
      </p:sp>
      <p:sp>
        <p:nvSpPr>
          <p:cNvPr id="3" name="Content Placeholder 2">
            <a:extLst>
              <a:ext uri="{FF2B5EF4-FFF2-40B4-BE49-F238E27FC236}">
                <a16:creationId xmlns:a16="http://schemas.microsoft.com/office/drawing/2014/main" id="{CE398FC8-67BE-4341-B58F-557EAF3FD0A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3508FAC-FB91-441C-A013-BBE2878F702A}"/>
              </a:ext>
            </a:extLst>
          </p:cNvPr>
          <p:cNvPicPr>
            <a:picLocks noChangeAspect="1"/>
          </p:cNvPicPr>
          <p:nvPr/>
        </p:nvPicPr>
        <p:blipFill>
          <a:blip r:embed="rId2"/>
          <a:stretch>
            <a:fillRect/>
          </a:stretch>
        </p:blipFill>
        <p:spPr>
          <a:xfrm>
            <a:off x="6126480" y="299861"/>
            <a:ext cx="5185144" cy="5569231"/>
          </a:xfrm>
          <a:prstGeom prst="rect">
            <a:avLst/>
          </a:prstGeom>
        </p:spPr>
      </p:pic>
    </p:spTree>
    <p:extLst>
      <p:ext uri="{BB962C8B-B14F-4D97-AF65-F5344CB8AC3E}">
        <p14:creationId xmlns:p14="http://schemas.microsoft.com/office/powerpoint/2010/main" val="1352270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A0DB2FE5-54C2-4406-A549-3D5900BDD8A4}"/>
              </a:ext>
            </a:extLst>
          </p:cNvPr>
          <p:cNvPicPr>
            <a:picLocks noChangeAspect="1"/>
          </p:cNvPicPr>
          <p:nvPr/>
        </p:nvPicPr>
        <p:blipFill>
          <a:blip r:embed="rId2"/>
          <a:stretch>
            <a:fillRect/>
          </a:stretch>
        </p:blipFill>
        <p:spPr>
          <a:xfrm>
            <a:off x="0" y="989921"/>
            <a:ext cx="12192000" cy="4878157"/>
          </a:xfrm>
          <a:prstGeom prst="rect">
            <a:avLst/>
          </a:prstGeom>
        </p:spPr>
      </p:pic>
    </p:spTree>
    <p:extLst>
      <p:ext uri="{BB962C8B-B14F-4D97-AF65-F5344CB8AC3E}">
        <p14:creationId xmlns:p14="http://schemas.microsoft.com/office/powerpoint/2010/main" val="2198183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04BB36-5EC5-433D-9086-4559E3130D69}"/>
              </a:ext>
            </a:extLst>
          </p:cNvPr>
          <p:cNvPicPr>
            <a:picLocks noChangeAspect="1"/>
          </p:cNvPicPr>
          <p:nvPr/>
        </p:nvPicPr>
        <p:blipFill>
          <a:blip r:embed="rId2"/>
          <a:stretch>
            <a:fillRect/>
          </a:stretch>
        </p:blipFill>
        <p:spPr>
          <a:xfrm>
            <a:off x="3822573" y="457200"/>
            <a:ext cx="4546854" cy="5943600"/>
          </a:xfrm>
          <a:prstGeom prst="rect">
            <a:avLst/>
          </a:prstGeom>
        </p:spPr>
      </p:pic>
    </p:spTree>
    <p:extLst>
      <p:ext uri="{BB962C8B-B14F-4D97-AF65-F5344CB8AC3E}">
        <p14:creationId xmlns:p14="http://schemas.microsoft.com/office/powerpoint/2010/main" val="222403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46E12852-2A7B-48B9-9926-02234487B899}"/>
              </a:ext>
            </a:extLst>
          </p:cNvPr>
          <p:cNvPicPr>
            <a:picLocks noChangeAspect="1"/>
          </p:cNvPicPr>
          <p:nvPr/>
        </p:nvPicPr>
        <p:blipFill>
          <a:blip r:embed="rId2"/>
          <a:stretch>
            <a:fillRect/>
          </a:stretch>
        </p:blipFill>
        <p:spPr>
          <a:xfrm>
            <a:off x="4424363" y="457200"/>
            <a:ext cx="3343274" cy="5943600"/>
          </a:xfrm>
          <a:prstGeom prst="rect">
            <a:avLst/>
          </a:prstGeom>
        </p:spPr>
      </p:pic>
    </p:spTree>
    <p:extLst>
      <p:ext uri="{BB962C8B-B14F-4D97-AF65-F5344CB8AC3E}">
        <p14:creationId xmlns:p14="http://schemas.microsoft.com/office/powerpoint/2010/main" val="1320368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BC153731-3AC0-4A63-9710-FEB1BC4F1F16}"/>
              </a:ext>
            </a:extLst>
          </p:cNvPr>
          <p:cNvPicPr>
            <a:picLocks noChangeAspect="1"/>
          </p:cNvPicPr>
          <p:nvPr/>
        </p:nvPicPr>
        <p:blipFill>
          <a:blip r:embed="rId2"/>
          <a:stretch>
            <a:fillRect/>
          </a:stretch>
        </p:blipFill>
        <p:spPr>
          <a:xfrm>
            <a:off x="1968500" y="457200"/>
            <a:ext cx="8255000" cy="5943600"/>
          </a:xfrm>
          <a:prstGeom prst="rect">
            <a:avLst/>
          </a:prstGeom>
        </p:spPr>
      </p:pic>
    </p:spTree>
    <p:extLst>
      <p:ext uri="{BB962C8B-B14F-4D97-AF65-F5344CB8AC3E}">
        <p14:creationId xmlns:p14="http://schemas.microsoft.com/office/powerpoint/2010/main" val="2158649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1F12D56-71DA-416A-A2D9-08C5C2F3D79B}"/>
              </a:ext>
            </a:extLst>
          </p:cNvPr>
          <p:cNvPicPr>
            <a:picLocks noChangeAspect="1"/>
          </p:cNvPicPr>
          <p:nvPr/>
        </p:nvPicPr>
        <p:blipFill>
          <a:blip r:embed="rId2"/>
          <a:stretch>
            <a:fillRect/>
          </a:stretch>
        </p:blipFill>
        <p:spPr>
          <a:xfrm>
            <a:off x="345926" y="0"/>
            <a:ext cx="11500148" cy="6858000"/>
          </a:xfrm>
          <a:prstGeom prst="rect">
            <a:avLst/>
          </a:prstGeom>
        </p:spPr>
      </p:pic>
    </p:spTree>
    <p:extLst>
      <p:ext uri="{BB962C8B-B14F-4D97-AF65-F5344CB8AC3E}">
        <p14:creationId xmlns:p14="http://schemas.microsoft.com/office/powerpoint/2010/main" val="2914778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51B6B0D3-2BE7-43C8-A73F-E98A52795DE3}"/>
              </a:ext>
            </a:extLst>
          </p:cNvPr>
          <p:cNvPicPr>
            <a:picLocks noChangeAspect="1"/>
          </p:cNvPicPr>
          <p:nvPr/>
        </p:nvPicPr>
        <p:blipFill>
          <a:blip r:embed="rId2"/>
          <a:stretch>
            <a:fillRect/>
          </a:stretch>
        </p:blipFill>
        <p:spPr>
          <a:xfrm>
            <a:off x="0" y="981462"/>
            <a:ext cx="12192000" cy="4895075"/>
          </a:xfrm>
          <a:prstGeom prst="rect">
            <a:avLst/>
          </a:prstGeom>
        </p:spPr>
      </p:pic>
    </p:spTree>
    <p:extLst>
      <p:ext uri="{BB962C8B-B14F-4D97-AF65-F5344CB8AC3E}">
        <p14:creationId xmlns:p14="http://schemas.microsoft.com/office/powerpoint/2010/main" val="292367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1B93D719-D5C9-45B8-8BA2-D61E0EE09ECD}"/>
              </a:ext>
            </a:extLst>
          </p:cNvPr>
          <p:cNvPicPr>
            <a:picLocks noChangeAspect="1"/>
          </p:cNvPicPr>
          <p:nvPr/>
        </p:nvPicPr>
        <p:blipFill>
          <a:blip r:embed="rId2"/>
          <a:stretch>
            <a:fillRect/>
          </a:stretch>
        </p:blipFill>
        <p:spPr>
          <a:xfrm>
            <a:off x="0" y="236483"/>
            <a:ext cx="12192000" cy="6385034"/>
          </a:xfrm>
          <a:prstGeom prst="rect">
            <a:avLst/>
          </a:prstGeom>
        </p:spPr>
      </p:pic>
    </p:spTree>
    <p:extLst>
      <p:ext uri="{BB962C8B-B14F-4D97-AF65-F5344CB8AC3E}">
        <p14:creationId xmlns:p14="http://schemas.microsoft.com/office/powerpoint/2010/main" val="64619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able&#10;&#10;Description automatically generated">
            <a:extLst>
              <a:ext uri="{FF2B5EF4-FFF2-40B4-BE49-F238E27FC236}">
                <a16:creationId xmlns:a16="http://schemas.microsoft.com/office/drawing/2014/main" id="{08354C67-02BC-4272-A4CD-859191E0E475}"/>
              </a:ext>
            </a:extLst>
          </p:cNvPr>
          <p:cNvPicPr>
            <a:picLocks noChangeAspect="1"/>
          </p:cNvPicPr>
          <p:nvPr/>
        </p:nvPicPr>
        <p:blipFill>
          <a:blip r:embed="rId2"/>
          <a:stretch>
            <a:fillRect/>
          </a:stretch>
        </p:blipFill>
        <p:spPr>
          <a:xfrm>
            <a:off x="633388" y="0"/>
            <a:ext cx="10925223" cy="6858000"/>
          </a:xfrm>
          <a:prstGeom prst="rect">
            <a:avLst/>
          </a:prstGeom>
        </p:spPr>
      </p:pic>
    </p:spTree>
    <p:extLst>
      <p:ext uri="{BB962C8B-B14F-4D97-AF65-F5344CB8AC3E}">
        <p14:creationId xmlns:p14="http://schemas.microsoft.com/office/powerpoint/2010/main" val="4270083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3416017-84EA-42CC-AA47-65D1EA47B54B}"/>
              </a:ext>
            </a:extLst>
          </p:cNvPr>
          <p:cNvPicPr>
            <a:picLocks noChangeAspect="1"/>
          </p:cNvPicPr>
          <p:nvPr/>
        </p:nvPicPr>
        <p:blipFill>
          <a:blip r:embed="rId2"/>
          <a:stretch>
            <a:fillRect/>
          </a:stretch>
        </p:blipFill>
        <p:spPr>
          <a:xfrm>
            <a:off x="656796" y="0"/>
            <a:ext cx="10878408" cy="6858000"/>
          </a:xfrm>
          <a:prstGeom prst="rect">
            <a:avLst/>
          </a:prstGeom>
        </p:spPr>
      </p:pic>
    </p:spTree>
    <p:extLst>
      <p:ext uri="{BB962C8B-B14F-4D97-AF65-F5344CB8AC3E}">
        <p14:creationId xmlns:p14="http://schemas.microsoft.com/office/powerpoint/2010/main" val="1264735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able&#10;&#10;Description automatically generated">
            <a:extLst>
              <a:ext uri="{FF2B5EF4-FFF2-40B4-BE49-F238E27FC236}">
                <a16:creationId xmlns:a16="http://schemas.microsoft.com/office/drawing/2014/main" id="{FC9E0BDE-2850-4B56-A553-4D7365BDF209}"/>
              </a:ext>
            </a:extLst>
          </p:cNvPr>
          <p:cNvPicPr>
            <a:picLocks noChangeAspect="1"/>
          </p:cNvPicPr>
          <p:nvPr/>
        </p:nvPicPr>
        <p:blipFill>
          <a:blip r:embed="rId2"/>
          <a:stretch>
            <a:fillRect/>
          </a:stretch>
        </p:blipFill>
        <p:spPr>
          <a:xfrm>
            <a:off x="119375" y="0"/>
            <a:ext cx="11953250" cy="6858000"/>
          </a:xfrm>
          <a:prstGeom prst="rect">
            <a:avLst/>
          </a:prstGeom>
        </p:spPr>
      </p:pic>
    </p:spTree>
    <p:extLst>
      <p:ext uri="{BB962C8B-B14F-4D97-AF65-F5344CB8AC3E}">
        <p14:creationId xmlns:p14="http://schemas.microsoft.com/office/powerpoint/2010/main" val="73774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6D4D-2DBF-4B6A-869B-6ABAEA9D311E}"/>
              </a:ext>
            </a:extLst>
          </p:cNvPr>
          <p:cNvSpPr>
            <a:spLocks noGrp="1"/>
          </p:cNvSpPr>
          <p:nvPr>
            <p:ph type="title"/>
          </p:nvPr>
        </p:nvSpPr>
        <p:spPr/>
        <p:txBody>
          <a:bodyPr/>
          <a:lstStyle/>
          <a:p>
            <a:r>
              <a:rPr lang="en-US" dirty="0"/>
              <a:t>KWRIS  Phase - 1</a:t>
            </a:r>
          </a:p>
        </p:txBody>
      </p:sp>
      <p:sp>
        <p:nvSpPr>
          <p:cNvPr id="3" name="Content Placeholder 2">
            <a:extLst>
              <a:ext uri="{FF2B5EF4-FFF2-40B4-BE49-F238E27FC236}">
                <a16:creationId xmlns:a16="http://schemas.microsoft.com/office/drawing/2014/main" id="{E9CF8642-CE81-46E8-9D44-746AD7002E03}"/>
              </a:ext>
            </a:extLst>
          </p:cNvPr>
          <p:cNvSpPr>
            <a:spLocks noGrp="1"/>
          </p:cNvSpPr>
          <p:nvPr>
            <p:ph idx="1"/>
          </p:nvPr>
        </p:nvSpPr>
        <p:spPr/>
        <p:txBody>
          <a:bodyPr>
            <a:normAutofit/>
          </a:bodyPr>
          <a:lstStyle/>
          <a:p>
            <a:r>
              <a:rPr lang="en-IN" altLang="en-US" sz="1800" dirty="0"/>
              <a:t>Providing a data repository for water related data</a:t>
            </a:r>
          </a:p>
          <a:p>
            <a:pPr lvl="2"/>
            <a:r>
              <a:rPr lang="en-US" altLang="en-US" sz="1800" dirty="0"/>
              <a:t>Identify resources across the state</a:t>
            </a:r>
            <a:endParaRPr lang="en-GB" altLang="en-US" sz="1800" dirty="0"/>
          </a:p>
          <a:p>
            <a:pPr lvl="2"/>
            <a:r>
              <a:rPr lang="en-US" altLang="en-US" sz="1800" dirty="0"/>
              <a:t>Import all data on a regular basis from various sources, with a basic level of validation</a:t>
            </a:r>
            <a:endParaRPr lang="en-GB" altLang="en-US" sz="1800" dirty="0"/>
          </a:p>
          <a:p>
            <a:pPr lvl="2"/>
            <a:r>
              <a:rPr lang="en-US" altLang="en-US" sz="1800" dirty="0"/>
              <a:t>Provide the basis of a data availability catalogue</a:t>
            </a:r>
            <a:endParaRPr lang="en-IN" altLang="en-US" sz="1800" dirty="0"/>
          </a:p>
          <a:p>
            <a:r>
              <a:rPr lang="en-IN" altLang="en-US" sz="1800" dirty="0"/>
              <a:t>Statistical and Analytical dashboards</a:t>
            </a:r>
          </a:p>
          <a:p>
            <a:r>
              <a:rPr lang="en-IN" altLang="en-US" sz="1800" dirty="0"/>
              <a:t>Spatial data linkage</a:t>
            </a:r>
          </a:p>
          <a:p>
            <a:r>
              <a:rPr lang="en-IN" altLang="en-US" sz="1800" dirty="0"/>
              <a:t>Stakeholder forums</a:t>
            </a:r>
          </a:p>
          <a:p>
            <a:endParaRPr lang="en-US" dirty="0"/>
          </a:p>
        </p:txBody>
      </p:sp>
    </p:spTree>
    <p:extLst>
      <p:ext uri="{BB962C8B-B14F-4D97-AF65-F5344CB8AC3E}">
        <p14:creationId xmlns:p14="http://schemas.microsoft.com/office/powerpoint/2010/main" val="3564320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B02C0C-A4F2-4CEE-9F81-C7A3FFACD168}"/>
              </a:ext>
            </a:extLst>
          </p:cNvPr>
          <p:cNvSpPr>
            <a:spLocks noGrp="1"/>
          </p:cNvSpPr>
          <p:nvPr>
            <p:ph type="sldNum" sz="quarter" idx="11"/>
          </p:nvPr>
        </p:nvSpPr>
        <p:spPr/>
        <p:txBody>
          <a:bodyPr/>
          <a:lstStyle/>
          <a:p>
            <a:pPr eaLnBrk="1" hangingPunct="1">
              <a:defRPr/>
            </a:pPr>
            <a:fld id="{D4EA6622-572A-4FB9-8360-756AB69897DA}" type="datetime1">
              <a:rPr lang="zh-CN" altLang="en-US" smtClean="0">
                <a:solidFill>
                  <a:srgbClr val="898989"/>
                </a:solidFill>
                <a:latin typeface="Calibri" panose="020F0502020204030204" pitchFamily="34" charset="0"/>
                <a:cs typeface="Arial" panose="020B0604020202020204" pitchFamily="34" charset="0"/>
              </a:rPr>
              <a:pPr eaLnBrk="1" hangingPunct="1">
                <a:defRPr/>
              </a:pPr>
              <a:t>2022/6/17</a:t>
            </a:fld>
            <a:r>
              <a:rPr lang="en-IN" altLang="zh-CN">
                <a:solidFill>
                  <a:srgbClr val="898989"/>
                </a:solidFill>
                <a:latin typeface="Calibri" panose="020F0502020204030204" pitchFamily="34" charset="0"/>
                <a:cs typeface="Arial" panose="020B0604020202020204" pitchFamily="34" charset="0"/>
              </a:rPr>
              <a:t>	</a:t>
            </a:r>
            <a:fld id="{FA5F55DE-7D49-4444-B7F1-449C70CB2B81}" type="slidenum">
              <a:rPr lang="zh-CN" altLang="en-US" smtClean="0">
                <a:solidFill>
                  <a:srgbClr val="898989"/>
                </a:solidFill>
                <a:latin typeface="Calibri" panose="020F0502020204030204" pitchFamily="34" charset="0"/>
                <a:cs typeface="Arial" panose="020B0604020202020204" pitchFamily="34" charset="0"/>
              </a:rPr>
              <a:pPr eaLnBrk="1" hangingPunct="1">
                <a:defRPr/>
              </a:pPr>
              <a:t>40</a:t>
            </a:fld>
            <a:endParaRPr lang="zh-CN" altLang="en-US" dirty="0">
              <a:solidFill>
                <a:srgbClr val="898989"/>
              </a:solidFill>
              <a:latin typeface="Calibri" panose="020F050202020403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3FF06E77-877E-4D65-A75D-D28080D7AA6C}"/>
              </a:ext>
            </a:extLst>
          </p:cNvPr>
          <p:cNvGraphicFramePr/>
          <p:nvPr>
            <p:extLst>
              <p:ext uri="{D42A27DB-BD31-4B8C-83A1-F6EECF244321}">
                <p14:modId xmlns:p14="http://schemas.microsoft.com/office/powerpoint/2010/main" val="834718998"/>
              </p:ext>
            </p:extLst>
          </p:nvPr>
        </p:nvGraphicFramePr>
        <p:xfrm>
          <a:off x="116594" y="1045633"/>
          <a:ext cx="11999206" cy="4766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ADB8741-9187-4449-BAF1-8F48B4AD027D}"/>
              </a:ext>
            </a:extLst>
          </p:cNvPr>
          <p:cNvSpPr/>
          <p:nvPr/>
        </p:nvSpPr>
        <p:spPr>
          <a:xfrm>
            <a:off x="228600" y="76200"/>
            <a:ext cx="11887200" cy="830997"/>
          </a:xfrm>
          <a:prstGeom prst="rect">
            <a:avLst/>
          </a:prstGeom>
        </p:spPr>
        <p:txBody>
          <a:bodyPr wrap="square">
            <a:spAutoFit/>
          </a:bodyPr>
          <a:lstStyle/>
          <a:p>
            <a:pPr lvl="0" algn="ctr">
              <a:tabLst>
                <a:tab pos="457200" algn="l"/>
              </a:tabLst>
            </a:pPr>
            <a:r>
              <a:rPr lang="en-US" sz="2400" b="1" dirty="0">
                <a:solidFill>
                  <a:srgbClr val="0070C0"/>
                </a:solidFill>
                <a:ea typeface="Times New Roman" pitchFamily="18" charset="0"/>
                <a:cs typeface="Arial" pitchFamily="34" charset="0"/>
              </a:rPr>
              <a:t>Karnataka Water Resources Information System (KWRIS) </a:t>
            </a:r>
          </a:p>
          <a:p>
            <a:pPr lvl="0" algn="ctr">
              <a:tabLst>
                <a:tab pos="457200" algn="l"/>
              </a:tabLst>
            </a:pPr>
            <a:r>
              <a:rPr lang="en-US" sz="2400" b="1" dirty="0">
                <a:solidFill>
                  <a:srgbClr val="0070C0"/>
                </a:solidFill>
                <a:ea typeface="Times New Roman" pitchFamily="18" charset="0"/>
                <a:cs typeface="Arial" pitchFamily="34" charset="0"/>
              </a:rPr>
              <a:t>	In-Progress  		 </a:t>
            </a:r>
          </a:p>
        </p:txBody>
      </p:sp>
    </p:spTree>
    <p:extLst>
      <p:ext uri="{BB962C8B-B14F-4D97-AF65-F5344CB8AC3E}">
        <p14:creationId xmlns:p14="http://schemas.microsoft.com/office/powerpoint/2010/main" val="207574491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9289D4-DAC8-4EB2-A7F3-63AB9C4FD789}"/>
              </a:ext>
            </a:extLst>
          </p:cNvPr>
          <p:cNvSpPr>
            <a:spLocks noGrp="1"/>
          </p:cNvSpPr>
          <p:nvPr>
            <p:ph type="sldNum" sz="quarter" idx="11"/>
          </p:nvPr>
        </p:nvSpPr>
        <p:spPr/>
        <p:txBody>
          <a:bodyPr/>
          <a:lstStyle/>
          <a:p>
            <a:pPr eaLnBrk="1" hangingPunct="1">
              <a:defRPr/>
            </a:pPr>
            <a:fld id="{599FA968-83A5-45AD-A19B-D26EE7CB2269}" type="datetime1">
              <a:rPr lang="zh-CN" altLang="en-US" smtClean="0">
                <a:solidFill>
                  <a:srgbClr val="898989"/>
                </a:solidFill>
                <a:latin typeface="Calibri" panose="020F0502020204030204" pitchFamily="34" charset="0"/>
                <a:cs typeface="Arial" panose="020B0604020202020204" pitchFamily="34" charset="0"/>
              </a:rPr>
              <a:pPr eaLnBrk="1" hangingPunct="1">
                <a:defRPr/>
              </a:pPr>
              <a:t>2022/6/17</a:t>
            </a:fld>
            <a:r>
              <a:rPr lang="en-IN" altLang="zh-CN">
                <a:solidFill>
                  <a:srgbClr val="898989"/>
                </a:solidFill>
                <a:latin typeface="Calibri" panose="020F0502020204030204" pitchFamily="34" charset="0"/>
                <a:cs typeface="Arial" panose="020B0604020202020204" pitchFamily="34" charset="0"/>
              </a:rPr>
              <a:t>	</a:t>
            </a:r>
            <a:fld id="{FA5F55DE-7D49-4444-B7F1-449C70CB2B81}" type="slidenum">
              <a:rPr lang="zh-CN" altLang="en-US" smtClean="0">
                <a:solidFill>
                  <a:srgbClr val="898989"/>
                </a:solidFill>
                <a:latin typeface="Calibri" panose="020F0502020204030204" pitchFamily="34" charset="0"/>
                <a:cs typeface="Arial" panose="020B0604020202020204" pitchFamily="34" charset="0"/>
              </a:rPr>
              <a:pPr eaLnBrk="1" hangingPunct="1">
                <a:defRPr/>
              </a:pPr>
              <a:t>41</a:t>
            </a:fld>
            <a:endParaRPr lang="zh-CN" altLang="en-US" dirty="0">
              <a:solidFill>
                <a:srgbClr val="898989"/>
              </a:solidFill>
              <a:latin typeface="Calibri" panose="020F050202020403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9A823E82-4186-403C-8B28-A3008216D2DD}"/>
              </a:ext>
            </a:extLst>
          </p:cNvPr>
          <p:cNvGraphicFramePr/>
          <p:nvPr>
            <p:extLst>
              <p:ext uri="{D42A27DB-BD31-4B8C-83A1-F6EECF244321}">
                <p14:modId xmlns:p14="http://schemas.microsoft.com/office/powerpoint/2010/main" val="3706064003"/>
              </p:ext>
            </p:extLst>
          </p:nvPr>
        </p:nvGraphicFramePr>
        <p:xfrm>
          <a:off x="152400" y="762000"/>
          <a:ext cx="11811000" cy="5071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887312F3-9C28-4F07-BADB-F451EC9BCD34}"/>
              </a:ext>
            </a:extLst>
          </p:cNvPr>
          <p:cNvSpPr/>
          <p:nvPr/>
        </p:nvSpPr>
        <p:spPr>
          <a:xfrm>
            <a:off x="-93480" y="38420"/>
            <a:ext cx="11887200" cy="830997"/>
          </a:xfrm>
          <a:prstGeom prst="rect">
            <a:avLst/>
          </a:prstGeom>
        </p:spPr>
        <p:txBody>
          <a:bodyPr wrap="square">
            <a:spAutoFit/>
          </a:bodyPr>
          <a:lstStyle/>
          <a:p>
            <a:pPr lvl="0" algn="ctr">
              <a:tabLst>
                <a:tab pos="457200" algn="l"/>
              </a:tabLst>
            </a:pPr>
            <a:r>
              <a:rPr lang="en-US" sz="2400" b="1" dirty="0">
                <a:solidFill>
                  <a:srgbClr val="0070C0"/>
                </a:solidFill>
                <a:ea typeface="Times New Roman" pitchFamily="18" charset="0"/>
                <a:cs typeface="Arial" pitchFamily="34" charset="0"/>
              </a:rPr>
              <a:t>Karnataka Water Resources Information System (KWRIS) </a:t>
            </a:r>
          </a:p>
          <a:p>
            <a:pPr lvl="0" algn="ctr">
              <a:tabLst>
                <a:tab pos="457200" algn="l"/>
              </a:tabLst>
            </a:pPr>
            <a:r>
              <a:rPr lang="en-US" sz="2400" b="1" dirty="0">
                <a:solidFill>
                  <a:srgbClr val="0070C0"/>
                </a:solidFill>
                <a:ea typeface="Times New Roman" pitchFamily="18" charset="0"/>
                <a:cs typeface="Arial" pitchFamily="34" charset="0"/>
              </a:rPr>
              <a:t>				In-Progress 		</a:t>
            </a:r>
          </a:p>
        </p:txBody>
      </p:sp>
    </p:spTree>
    <p:extLst>
      <p:ext uri="{BB962C8B-B14F-4D97-AF65-F5344CB8AC3E}">
        <p14:creationId xmlns:p14="http://schemas.microsoft.com/office/powerpoint/2010/main" val="372193155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688825-1FE8-4760-80A3-042066FA56A2}"/>
              </a:ext>
            </a:extLst>
          </p:cNvPr>
          <p:cNvSpPr>
            <a:spLocks noGrp="1"/>
          </p:cNvSpPr>
          <p:nvPr>
            <p:ph type="sldNum" sz="quarter" idx="11"/>
          </p:nvPr>
        </p:nvSpPr>
        <p:spPr/>
        <p:txBody>
          <a:bodyPr/>
          <a:lstStyle/>
          <a:p>
            <a:pPr eaLnBrk="1" hangingPunct="1">
              <a:defRPr/>
            </a:pPr>
            <a:fld id="{C6254732-D741-4231-BB4B-3F2EFCD128F5}" type="datetime1">
              <a:rPr lang="zh-CN" altLang="en-US" smtClean="0">
                <a:solidFill>
                  <a:srgbClr val="898989"/>
                </a:solidFill>
                <a:latin typeface="Calibri" panose="020F0502020204030204" pitchFamily="34" charset="0"/>
                <a:cs typeface="Arial" panose="020B0604020202020204" pitchFamily="34" charset="0"/>
              </a:rPr>
              <a:pPr eaLnBrk="1" hangingPunct="1">
                <a:defRPr/>
              </a:pPr>
              <a:t>2022/6/17</a:t>
            </a:fld>
            <a:r>
              <a:rPr lang="en-IN" altLang="zh-CN">
                <a:solidFill>
                  <a:srgbClr val="898989"/>
                </a:solidFill>
                <a:latin typeface="Calibri" panose="020F0502020204030204" pitchFamily="34" charset="0"/>
                <a:cs typeface="Arial" panose="020B0604020202020204" pitchFamily="34" charset="0"/>
              </a:rPr>
              <a:t>	</a:t>
            </a:r>
            <a:fld id="{FA5F55DE-7D49-4444-B7F1-449C70CB2B81}" type="slidenum">
              <a:rPr lang="zh-CN" altLang="en-US" smtClean="0">
                <a:solidFill>
                  <a:srgbClr val="898989"/>
                </a:solidFill>
                <a:latin typeface="Calibri" panose="020F0502020204030204" pitchFamily="34" charset="0"/>
                <a:cs typeface="Arial" panose="020B0604020202020204" pitchFamily="34" charset="0"/>
              </a:rPr>
              <a:pPr eaLnBrk="1" hangingPunct="1">
                <a:defRPr/>
              </a:pPr>
              <a:t>42</a:t>
            </a:fld>
            <a:endParaRPr lang="zh-CN" altLang="en-US" dirty="0">
              <a:solidFill>
                <a:srgbClr val="898989"/>
              </a:solidFill>
              <a:latin typeface="Calibri" panose="020F050202020403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E804EF0F-9989-4E1D-9A03-80C3138DBD24}"/>
              </a:ext>
            </a:extLst>
          </p:cNvPr>
          <p:cNvGraphicFramePr/>
          <p:nvPr>
            <p:extLst>
              <p:ext uri="{D42A27DB-BD31-4B8C-83A1-F6EECF244321}">
                <p14:modId xmlns:p14="http://schemas.microsoft.com/office/powerpoint/2010/main" val="3160959763"/>
              </p:ext>
            </p:extLst>
          </p:nvPr>
        </p:nvGraphicFramePr>
        <p:xfrm>
          <a:off x="152399" y="762000"/>
          <a:ext cx="11899783" cy="5071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ACCD8791-AC31-48DD-BD8B-3E1481936D15}"/>
              </a:ext>
            </a:extLst>
          </p:cNvPr>
          <p:cNvSpPr/>
          <p:nvPr/>
        </p:nvSpPr>
        <p:spPr>
          <a:xfrm>
            <a:off x="164983" y="38420"/>
            <a:ext cx="11887200" cy="830997"/>
          </a:xfrm>
          <a:prstGeom prst="rect">
            <a:avLst/>
          </a:prstGeom>
        </p:spPr>
        <p:txBody>
          <a:bodyPr wrap="square">
            <a:spAutoFit/>
          </a:bodyPr>
          <a:lstStyle/>
          <a:p>
            <a:pPr lvl="0" algn="ctr">
              <a:tabLst>
                <a:tab pos="457200" algn="l"/>
              </a:tabLst>
            </a:pPr>
            <a:r>
              <a:rPr lang="en-US" sz="2400" b="1" dirty="0">
                <a:solidFill>
                  <a:srgbClr val="0070C0"/>
                </a:solidFill>
                <a:ea typeface="Times New Roman" pitchFamily="18" charset="0"/>
                <a:cs typeface="Arial" pitchFamily="34" charset="0"/>
              </a:rPr>
              <a:t>Karnataka Water Resources Information System (KWRIS) </a:t>
            </a:r>
          </a:p>
          <a:p>
            <a:pPr lvl="0" algn="ctr">
              <a:tabLst>
                <a:tab pos="457200" algn="l"/>
              </a:tabLst>
            </a:pPr>
            <a:r>
              <a:rPr lang="en-US" sz="2400" b="1" dirty="0">
                <a:solidFill>
                  <a:srgbClr val="0070C0"/>
                </a:solidFill>
                <a:ea typeface="Times New Roman" pitchFamily="18" charset="0"/>
                <a:cs typeface="Arial" pitchFamily="34" charset="0"/>
              </a:rPr>
              <a:t>				In-Progress 		</a:t>
            </a:r>
          </a:p>
        </p:txBody>
      </p:sp>
    </p:spTree>
    <p:extLst>
      <p:ext uri="{BB962C8B-B14F-4D97-AF65-F5344CB8AC3E}">
        <p14:creationId xmlns:p14="http://schemas.microsoft.com/office/powerpoint/2010/main" val="120445833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8A0F579C-24BC-428C-9BF7-6009305DDEC4}"/>
              </a:ext>
            </a:extLst>
          </p:cNvPr>
          <p:cNvSpPr txBox="1">
            <a:spLocks/>
          </p:cNvSpPr>
          <p:nvPr/>
        </p:nvSpPr>
        <p:spPr>
          <a:xfrm>
            <a:off x="643467" y="1698171"/>
            <a:ext cx="3962061" cy="451636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200" kern="1200" dirty="0">
                <a:solidFill>
                  <a:schemeClr val="tx1"/>
                </a:solidFill>
                <a:latin typeface="+mj-lt"/>
                <a:ea typeface="+mj-ea"/>
                <a:cs typeface="+mj-cs"/>
              </a:rPr>
              <a:t>4 sub-basins covered in Karnataka </a:t>
            </a:r>
            <a:r>
              <a:rPr lang="en-GB" sz="3200" dirty="0">
                <a:solidFill>
                  <a:schemeClr val="tx1"/>
                </a:solidFill>
                <a:effectLst/>
                <a:latin typeface="+mj-lt"/>
                <a:ea typeface="Batang" panose="02030600000101010101" pitchFamily="18" charset="-127"/>
                <a:cs typeface="Cordia New" panose="020B0304020202020204" pitchFamily="34" charset="-34"/>
              </a:rPr>
              <a:t>using the Water Accounting Plus (WA+) framework </a:t>
            </a:r>
            <a:r>
              <a:rPr lang="en-GB" sz="2400" dirty="0">
                <a:solidFill>
                  <a:schemeClr val="tx1"/>
                </a:solidFill>
                <a:effectLst/>
                <a:latin typeface="+mj-lt"/>
                <a:ea typeface="Batang" panose="02030600000101010101" pitchFamily="18" charset="-127"/>
                <a:cs typeface="Cordia New" panose="020B0304020202020204" pitchFamily="34" charset="-34"/>
              </a:rPr>
              <a:t>developed by IHE Delft and its partners, FAO and IWMI</a:t>
            </a:r>
            <a:r>
              <a:rPr lang="en-GB" sz="3600" dirty="0">
                <a:solidFill>
                  <a:schemeClr val="tx1"/>
                </a:solidFill>
                <a:effectLst/>
                <a:latin typeface="+mj-lt"/>
                <a:ea typeface="Batang" panose="02030600000101010101" pitchFamily="18" charset="-127"/>
                <a:cs typeface="Cordia New" panose="020B0304020202020204" pitchFamily="34" charset="-34"/>
              </a:rPr>
              <a:t>.</a:t>
            </a:r>
            <a:endParaRPr lang="en-US" sz="3600" kern="1200" dirty="0">
              <a:solidFill>
                <a:schemeClr val="tx1"/>
              </a:solidFill>
              <a:latin typeface="+mj-lt"/>
              <a:ea typeface="+mj-ea"/>
              <a:cs typeface="+mj-cs"/>
            </a:endParaRPr>
          </a:p>
        </p:txBody>
      </p:sp>
      <p:graphicFrame>
        <p:nvGraphicFramePr>
          <p:cNvPr id="7" name="Content Placeholder 1">
            <a:extLst>
              <a:ext uri="{FF2B5EF4-FFF2-40B4-BE49-F238E27FC236}">
                <a16:creationId xmlns:a16="http://schemas.microsoft.com/office/drawing/2014/main" id="{7C1DC49A-051C-43B6-AD6E-A1F5E048D1F8}"/>
              </a:ext>
            </a:extLst>
          </p:cNvPr>
          <p:cNvGraphicFramePr/>
          <p:nvPr>
            <p:extLst>
              <p:ext uri="{D42A27DB-BD31-4B8C-83A1-F6EECF244321}">
                <p14:modId xmlns:p14="http://schemas.microsoft.com/office/powerpoint/2010/main" val="1751381566"/>
              </p:ext>
            </p:extLst>
          </p:nvPr>
        </p:nvGraphicFramePr>
        <p:xfrm>
          <a:off x="5070475" y="1698625"/>
          <a:ext cx="6478588" cy="451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Text&#10;&#10;Description automatically generated">
            <a:extLst>
              <a:ext uri="{FF2B5EF4-FFF2-40B4-BE49-F238E27FC236}">
                <a16:creationId xmlns:a16="http://schemas.microsoft.com/office/drawing/2014/main" id="{3D7C8E36-CBCA-4F92-B7BC-F37795469F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3219" y="544297"/>
            <a:ext cx="1618719" cy="859270"/>
          </a:xfrm>
          <a:prstGeom prst="rect">
            <a:avLst/>
          </a:prstGeom>
        </p:spPr>
      </p:pic>
      <p:sp>
        <p:nvSpPr>
          <p:cNvPr id="16" name="TextBox 15">
            <a:extLst>
              <a:ext uri="{FF2B5EF4-FFF2-40B4-BE49-F238E27FC236}">
                <a16:creationId xmlns:a16="http://schemas.microsoft.com/office/drawing/2014/main" id="{116C2373-4C88-4E61-B172-8C37C8477914}"/>
              </a:ext>
            </a:extLst>
          </p:cNvPr>
          <p:cNvSpPr txBox="1"/>
          <p:nvPr/>
        </p:nvSpPr>
        <p:spPr>
          <a:xfrm>
            <a:off x="500062" y="757236"/>
            <a:ext cx="6609397" cy="646331"/>
          </a:xfrm>
          <a:prstGeom prst="rect">
            <a:avLst/>
          </a:prstGeom>
          <a:noFill/>
        </p:spPr>
        <p:txBody>
          <a:bodyPr wrap="square">
            <a:spAutoFit/>
          </a:bodyPr>
          <a:lstStyle/>
          <a:p>
            <a:r>
              <a:rPr lang="en-US" sz="3600" b="1" kern="1200" dirty="0">
                <a:solidFill>
                  <a:schemeClr val="tx1"/>
                </a:solidFill>
                <a:latin typeface="+mj-lt"/>
                <a:ea typeface="+mj-ea"/>
                <a:cs typeface="+mj-cs"/>
              </a:rPr>
              <a:t>Water Accounting +</a:t>
            </a:r>
            <a:r>
              <a:rPr lang="en-US" sz="3600" kern="1200" dirty="0">
                <a:solidFill>
                  <a:schemeClr val="tx1"/>
                </a:solidFill>
                <a:latin typeface="+mj-lt"/>
                <a:ea typeface="+mj-ea"/>
                <a:cs typeface="+mj-cs"/>
              </a:rPr>
              <a:t>: </a:t>
            </a:r>
            <a:endParaRPr lang="en-US" sz="3600" dirty="0"/>
          </a:p>
        </p:txBody>
      </p:sp>
    </p:spTree>
    <p:extLst>
      <p:ext uri="{BB962C8B-B14F-4D97-AF65-F5344CB8AC3E}">
        <p14:creationId xmlns:p14="http://schemas.microsoft.com/office/powerpoint/2010/main" val="3953756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BC1E33D-2E0A-45C3-83BA-21494E1B5224}"/>
              </a:ext>
            </a:extLst>
          </p:cNvPr>
          <p:cNvSpPr txBox="1">
            <a:spLocks/>
          </p:cNvSpPr>
          <p:nvPr/>
        </p:nvSpPr>
        <p:spPr>
          <a:xfrm>
            <a:off x="1368043" y="613153"/>
            <a:ext cx="9436081" cy="458187"/>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300" dirty="0">
                <a:solidFill>
                  <a:schemeClr val="tx1"/>
                </a:solidFill>
                <a:latin typeface="+mj-lt"/>
                <a:ea typeface="+mj-ea"/>
                <a:cs typeface="+mj-cs"/>
              </a:rPr>
              <a:t>WA+ case study in Karnataka: K2, K3 and K4 basins</a:t>
            </a:r>
          </a:p>
        </p:txBody>
      </p:sp>
      <p:pic>
        <p:nvPicPr>
          <p:cNvPr id="7" name="Picture 6">
            <a:extLst>
              <a:ext uri="{FF2B5EF4-FFF2-40B4-BE49-F238E27FC236}">
                <a16:creationId xmlns:a16="http://schemas.microsoft.com/office/drawing/2014/main" id="{55CD9E45-182B-4148-B9B1-D33C22DE89F7}"/>
              </a:ext>
            </a:extLst>
          </p:cNvPr>
          <p:cNvPicPr>
            <a:picLocks noChangeAspect="1"/>
          </p:cNvPicPr>
          <p:nvPr/>
        </p:nvPicPr>
        <p:blipFill>
          <a:blip r:embed="rId2"/>
          <a:stretch>
            <a:fillRect/>
          </a:stretch>
        </p:blipFill>
        <p:spPr>
          <a:xfrm>
            <a:off x="1726289" y="1464816"/>
            <a:ext cx="9286867" cy="1764503"/>
          </a:xfrm>
          <a:prstGeom prst="rect">
            <a:avLst/>
          </a:prstGeom>
        </p:spPr>
      </p:pic>
      <p:pic>
        <p:nvPicPr>
          <p:cNvPr id="5" name="Picture 4">
            <a:extLst>
              <a:ext uri="{FF2B5EF4-FFF2-40B4-BE49-F238E27FC236}">
                <a16:creationId xmlns:a16="http://schemas.microsoft.com/office/drawing/2014/main" id="{3BAA6C04-01FC-463C-ABB6-C3A85DA58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31" y="2994691"/>
            <a:ext cx="5254479" cy="3717547"/>
          </a:xfrm>
          <a:prstGeom prst="rect">
            <a:avLst/>
          </a:prstGeom>
        </p:spPr>
      </p:pic>
      <p:pic>
        <p:nvPicPr>
          <p:cNvPr id="6" name="Picture 5">
            <a:extLst>
              <a:ext uri="{FF2B5EF4-FFF2-40B4-BE49-F238E27FC236}">
                <a16:creationId xmlns:a16="http://schemas.microsoft.com/office/drawing/2014/main" id="{076A4D6F-79F5-42E9-81A5-7CD7560529CF}"/>
              </a:ext>
            </a:extLst>
          </p:cNvPr>
          <p:cNvPicPr>
            <a:picLocks noChangeAspect="1"/>
          </p:cNvPicPr>
          <p:nvPr/>
        </p:nvPicPr>
        <p:blipFill>
          <a:blip r:embed="rId4"/>
          <a:stretch>
            <a:fillRect/>
          </a:stretch>
        </p:blipFill>
        <p:spPr>
          <a:xfrm>
            <a:off x="6594541" y="3315854"/>
            <a:ext cx="5357536" cy="3455611"/>
          </a:xfrm>
          <a:prstGeom prst="rect">
            <a:avLst/>
          </a:prstGeom>
        </p:spPr>
      </p:pic>
    </p:spTree>
    <p:extLst>
      <p:ext uri="{BB962C8B-B14F-4D97-AF65-F5344CB8AC3E}">
        <p14:creationId xmlns:p14="http://schemas.microsoft.com/office/powerpoint/2010/main" val="197107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235C424-BB41-4713-9E0C-69A2E66AF13A}"/>
              </a:ext>
            </a:extLst>
          </p:cNvPr>
          <p:cNvSpPr txBox="1"/>
          <p:nvPr/>
        </p:nvSpPr>
        <p:spPr>
          <a:xfrm>
            <a:off x="1536691" y="3542468"/>
            <a:ext cx="1297150" cy="923330"/>
          </a:xfrm>
          <a:prstGeom prst="rect">
            <a:avLst/>
          </a:prstGeom>
          <a:solidFill>
            <a:schemeClr val="bg1">
              <a:alpha val="50000"/>
            </a:schemeClr>
          </a:solidFill>
        </p:spPr>
        <p:txBody>
          <a:bodyPr wrap="none" rtlCol="0">
            <a:spAutoFit/>
          </a:bodyPr>
          <a:lstStyle/>
          <a:p>
            <a:r>
              <a:rPr lang="en-US" dirty="0">
                <a:latin typeface="Candara" panose="020E0502030303020204" pitchFamily="34" charset="0"/>
              </a:rPr>
              <a:t>Inflow</a:t>
            </a:r>
          </a:p>
          <a:p>
            <a:r>
              <a:rPr lang="en-US" dirty="0">
                <a:latin typeface="Candara" panose="020E0502030303020204" pitchFamily="34" charset="0"/>
                <a:sym typeface="Wingdings" panose="05000000000000000000" pitchFamily="2" charset="2"/>
              </a:rPr>
              <a:t>0.6 km</a:t>
            </a:r>
            <a:r>
              <a:rPr lang="en-US" baseline="30000" dirty="0">
                <a:latin typeface="Candara" panose="020E0502030303020204" pitchFamily="34" charset="0"/>
                <a:sym typeface="Wingdings" panose="05000000000000000000" pitchFamily="2" charset="2"/>
              </a:rPr>
              <a:t>3</a:t>
            </a:r>
            <a:r>
              <a:rPr lang="en-US" dirty="0">
                <a:latin typeface="Candara" panose="020E0502030303020204" pitchFamily="34" charset="0"/>
                <a:sym typeface="Wingdings" panose="05000000000000000000" pitchFamily="2" charset="2"/>
              </a:rPr>
              <a:t>/</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a:p>
            <a:r>
              <a:rPr lang="en-US" dirty="0">
                <a:latin typeface="Candara" panose="020E0502030303020204" pitchFamily="34" charset="0"/>
                <a:sym typeface="Wingdings" panose="05000000000000000000" pitchFamily="2" charset="2"/>
              </a:rPr>
              <a:t>21.9 TMC/</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p:txBody>
      </p:sp>
      <p:sp>
        <p:nvSpPr>
          <p:cNvPr id="25" name="Text Placeholder 2">
            <a:extLst>
              <a:ext uri="{FF2B5EF4-FFF2-40B4-BE49-F238E27FC236}">
                <a16:creationId xmlns:a16="http://schemas.microsoft.com/office/drawing/2014/main" id="{72AA5F29-2872-4B10-BA80-E47262CF3932}"/>
              </a:ext>
            </a:extLst>
          </p:cNvPr>
          <p:cNvSpPr txBox="1">
            <a:spLocks/>
          </p:cNvSpPr>
          <p:nvPr/>
        </p:nvSpPr>
        <p:spPr>
          <a:xfrm>
            <a:off x="2012631" y="361134"/>
            <a:ext cx="7597621" cy="55109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1"/>
                </a:solidFill>
                <a:latin typeface="Candara" panose="020E0502030303020204" pitchFamily="34" charset="0"/>
              </a:rPr>
              <a:t>Annual Average Water Balance K3 2010/2011 – 2017/2018</a:t>
            </a:r>
            <a:endParaRPr lang="en-GB" sz="2400" dirty="0">
              <a:solidFill>
                <a:schemeClr val="tx1"/>
              </a:solidFill>
              <a:latin typeface="Candara" panose="020E0502030303020204" pitchFamily="34" charset="0"/>
            </a:endParaRPr>
          </a:p>
        </p:txBody>
      </p:sp>
      <p:sp>
        <p:nvSpPr>
          <p:cNvPr id="28" name="Down Arrow 8">
            <a:extLst>
              <a:ext uri="{FF2B5EF4-FFF2-40B4-BE49-F238E27FC236}">
                <a16:creationId xmlns:a16="http://schemas.microsoft.com/office/drawing/2014/main" id="{E6B627C1-868D-4F43-B60A-1C25B3D20463}"/>
              </a:ext>
            </a:extLst>
          </p:cNvPr>
          <p:cNvSpPr/>
          <p:nvPr/>
        </p:nvSpPr>
        <p:spPr>
          <a:xfrm rot="10800000">
            <a:off x="5249433" y="1815383"/>
            <a:ext cx="43204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ndara" panose="020E0502030303020204" pitchFamily="34" charset="0"/>
            </a:endParaRPr>
          </a:p>
        </p:txBody>
      </p:sp>
      <p:sp>
        <p:nvSpPr>
          <p:cNvPr id="29" name="TextBox 28">
            <a:extLst>
              <a:ext uri="{FF2B5EF4-FFF2-40B4-BE49-F238E27FC236}">
                <a16:creationId xmlns:a16="http://schemas.microsoft.com/office/drawing/2014/main" id="{FED3BCE0-E2A3-4964-8D05-3F74AC775655}"/>
              </a:ext>
            </a:extLst>
          </p:cNvPr>
          <p:cNvSpPr txBox="1"/>
          <p:nvPr/>
        </p:nvSpPr>
        <p:spPr>
          <a:xfrm>
            <a:off x="4888213" y="918457"/>
            <a:ext cx="1537600" cy="923330"/>
          </a:xfrm>
          <a:prstGeom prst="rect">
            <a:avLst/>
          </a:prstGeom>
          <a:solidFill>
            <a:schemeClr val="bg1">
              <a:alpha val="50000"/>
            </a:schemeClr>
          </a:solidFill>
        </p:spPr>
        <p:txBody>
          <a:bodyPr wrap="none" rtlCol="0">
            <a:spAutoFit/>
          </a:bodyPr>
          <a:lstStyle/>
          <a:p>
            <a:r>
              <a:rPr lang="en-US" dirty="0">
                <a:latin typeface="Candara" panose="020E0502030303020204" pitchFamily="34" charset="0"/>
              </a:rPr>
              <a:t>Total ET</a:t>
            </a:r>
          </a:p>
          <a:p>
            <a:r>
              <a:rPr lang="en-US" dirty="0">
                <a:latin typeface="Candara" panose="020E0502030303020204" pitchFamily="34" charset="0"/>
                <a:sym typeface="Wingdings" panose="05000000000000000000" pitchFamily="2" charset="2"/>
              </a:rPr>
              <a:t>4.5 km</a:t>
            </a:r>
            <a:r>
              <a:rPr lang="en-US" baseline="30000" dirty="0">
                <a:latin typeface="Candara" panose="020E0502030303020204" pitchFamily="34" charset="0"/>
                <a:sym typeface="Wingdings" panose="05000000000000000000" pitchFamily="2" charset="2"/>
              </a:rPr>
              <a:t>3</a:t>
            </a:r>
            <a:r>
              <a:rPr lang="en-US" dirty="0">
                <a:latin typeface="Candara" panose="020E0502030303020204" pitchFamily="34" charset="0"/>
                <a:sym typeface="Wingdings" panose="05000000000000000000" pitchFamily="2" charset="2"/>
              </a:rPr>
              <a:t>/</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a:p>
            <a:r>
              <a:rPr lang="en-US" dirty="0">
                <a:latin typeface="Candara" panose="020E0502030303020204" pitchFamily="34" charset="0"/>
                <a:sym typeface="Wingdings" panose="05000000000000000000" pitchFamily="2" charset="2"/>
              </a:rPr>
              <a:t>158.92 TMC/</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p:txBody>
      </p:sp>
      <p:sp>
        <p:nvSpPr>
          <p:cNvPr id="30" name="Down Arrow 10">
            <a:extLst>
              <a:ext uri="{FF2B5EF4-FFF2-40B4-BE49-F238E27FC236}">
                <a16:creationId xmlns:a16="http://schemas.microsoft.com/office/drawing/2014/main" id="{9F27D7A3-645B-4B99-91AF-F327F1946C86}"/>
              </a:ext>
            </a:extLst>
          </p:cNvPr>
          <p:cNvSpPr/>
          <p:nvPr/>
        </p:nvSpPr>
        <p:spPr>
          <a:xfrm rot="10800000">
            <a:off x="4703924" y="2353839"/>
            <a:ext cx="368579" cy="405523"/>
          </a:xfrm>
          <a:prstGeom prst="downArrow">
            <a:avLst/>
          </a:prstGeom>
          <a:solidFill>
            <a:srgbClr val="92D05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ndara" panose="020E0502030303020204" pitchFamily="34" charset="0"/>
            </a:endParaRPr>
          </a:p>
        </p:txBody>
      </p:sp>
      <p:sp>
        <p:nvSpPr>
          <p:cNvPr id="31" name="Down Arrow 11">
            <a:extLst>
              <a:ext uri="{FF2B5EF4-FFF2-40B4-BE49-F238E27FC236}">
                <a16:creationId xmlns:a16="http://schemas.microsoft.com/office/drawing/2014/main" id="{190EB572-9587-4973-B9E4-B5916D9F7768}"/>
              </a:ext>
            </a:extLst>
          </p:cNvPr>
          <p:cNvSpPr/>
          <p:nvPr/>
        </p:nvSpPr>
        <p:spPr>
          <a:xfrm rot="10800000">
            <a:off x="5864591" y="2391943"/>
            <a:ext cx="241037" cy="405522"/>
          </a:xfrm>
          <a:prstGeom prst="downArrow">
            <a:avLst/>
          </a:prstGeom>
          <a:solidFill>
            <a:schemeClr val="accent1">
              <a:lumMod val="25000"/>
              <a:lumOff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ndara" panose="020E0502030303020204" pitchFamily="34" charset="0"/>
            </a:endParaRPr>
          </a:p>
        </p:txBody>
      </p:sp>
      <p:sp>
        <p:nvSpPr>
          <p:cNvPr id="32" name="TextBox 31">
            <a:extLst>
              <a:ext uri="{FF2B5EF4-FFF2-40B4-BE49-F238E27FC236}">
                <a16:creationId xmlns:a16="http://schemas.microsoft.com/office/drawing/2014/main" id="{584C274C-1558-4AEF-8EE8-5D0094A8076E}"/>
              </a:ext>
            </a:extLst>
          </p:cNvPr>
          <p:cNvSpPr txBox="1"/>
          <p:nvPr/>
        </p:nvSpPr>
        <p:spPr>
          <a:xfrm>
            <a:off x="3404561" y="2132788"/>
            <a:ext cx="1197764" cy="646331"/>
          </a:xfrm>
          <a:prstGeom prst="rect">
            <a:avLst/>
          </a:prstGeom>
          <a:solidFill>
            <a:schemeClr val="bg1">
              <a:alpha val="50000"/>
            </a:schemeClr>
          </a:solidFill>
        </p:spPr>
        <p:txBody>
          <a:bodyPr wrap="none" rtlCol="0">
            <a:spAutoFit/>
          </a:bodyPr>
          <a:lstStyle/>
          <a:p>
            <a:r>
              <a:rPr lang="en-US" dirty="0">
                <a:latin typeface="Candara" panose="020E0502030303020204" pitchFamily="34" charset="0"/>
              </a:rPr>
              <a:t>Rainfall ET</a:t>
            </a:r>
          </a:p>
          <a:p>
            <a:endParaRPr lang="en-US" dirty="0">
              <a:latin typeface="Candara" panose="020E0502030303020204" pitchFamily="34" charset="0"/>
              <a:sym typeface="Wingdings" panose="05000000000000000000" pitchFamily="2" charset="2"/>
            </a:endParaRPr>
          </a:p>
        </p:txBody>
      </p:sp>
      <p:sp>
        <p:nvSpPr>
          <p:cNvPr id="33" name="TextBox 32">
            <a:extLst>
              <a:ext uri="{FF2B5EF4-FFF2-40B4-BE49-F238E27FC236}">
                <a16:creationId xmlns:a16="http://schemas.microsoft.com/office/drawing/2014/main" id="{DF019F0B-5B58-4DCF-BC16-777773C0AFD7}"/>
              </a:ext>
            </a:extLst>
          </p:cNvPr>
          <p:cNvSpPr txBox="1"/>
          <p:nvPr/>
        </p:nvSpPr>
        <p:spPr>
          <a:xfrm>
            <a:off x="6180314" y="2188932"/>
            <a:ext cx="1648208" cy="646331"/>
          </a:xfrm>
          <a:prstGeom prst="rect">
            <a:avLst/>
          </a:prstGeom>
          <a:solidFill>
            <a:schemeClr val="bg1">
              <a:alpha val="50000"/>
            </a:schemeClr>
          </a:solidFill>
        </p:spPr>
        <p:txBody>
          <a:bodyPr wrap="none" rtlCol="0">
            <a:spAutoFit/>
          </a:bodyPr>
          <a:lstStyle/>
          <a:p>
            <a:r>
              <a:rPr lang="en-US" dirty="0">
                <a:latin typeface="Candara" panose="020E0502030303020204" pitchFamily="34" charset="0"/>
              </a:rPr>
              <a:t>Incremental ET</a:t>
            </a:r>
          </a:p>
          <a:p>
            <a:endParaRPr lang="en-US" dirty="0">
              <a:latin typeface="Candara" panose="020E0502030303020204" pitchFamily="34" charset="0"/>
              <a:sym typeface="Wingdings" panose="05000000000000000000" pitchFamily="2" charset="2"/>
            </a:endParaRPr>
          </a:p>
        </p:txBody>
      </p:sp>
      <p:sp>
        <p:nvSpPr>
          <p:cNvPr id="34" name="Down Arrow 14">
            <a:extLst>
              <a:ext uri="{FF2B5EF4-FFF2-40B4-BE49-F238E27FC236}">
                <a16:creationId xmlns:a16="http://schemas.microsoft.com/office/drawing/2014/main" id="{E2808DB0-2584-4F83-A5A4-CA1C6A464AE4}"/>
              </a:ext>
            </a:extLst>
          </p:cNvPr>
          <p:cNvSpPr/>
          <p:nvPr/>
        </p:nvSpPr>
        <p:spPr>
          <a:xfrm rot="16200000">
            <a:off x="8784852" y="3833587"/>
            <a:ext cx="422302" cy="649945"/>
          </a:xfrm>
          <a:prstGeom prst="downArrow">
            <a:avLst/>
          </a:prstGeom>
          <a:solidFill>
            <a:schemeClr val="accent1">
              <a:lumMod val="25000"/>
              <a:lumOff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ndara" panose="020E0502030303020204" pitchFamily="34" charset="0"/>
            </a:endParaRPr>
          </a:p>
        </p:txBody>
      </p:sp>
      <p:sp>
        <p:nvSpPr>
          <p:cNvPr id="35" name="TextBox 34">
            <a:extLst>
              <a:ext uri="{FF2B5EF4-FFF2-40B4-BE49-F238E27FC236}">
                <a16:creationId xmlns:a16="http://schemas.microsoft.com/office/drawing/2014/main" id="{51F726B8-AF9D-455A-B9F6-255FB790ABA7}"/>
              </a:ext>
            </a:extLst>
          </p:cNvPr>
          <p:cNvSpPr txBox="1"/>
          <p:nvPr/>
        </p:nvSpPr>
        <p:spPr>
          <a:xfrm>
            <a:off x="9320976" y="3767332"/>
            <a:ext cx="1452642" cy="923330"/>
          </a:xfrm>
          <a:prstGeom prst="rect">
            <a:avLst/>
          </a:prstGeom>
          <a:solidFill>
            <a:schemeClr val="bg1">
              <a:alpha val="50000"/>
            </a:schemeClr>
          </a:solidFill>
        </p:spPr>
        <p:txBody>
          <a:bodyPr wrap="none" rtlCol="0">
            <a:spAutoFit/>
          </a:bodyPr>
          <a:lstStyle/>
          <a:p>
            <a:r>
              <a:rPr lang="en-US" dirty="0">
                <a:latin typeface="Candara" panose="020E0502030303020204" pitchFamily="34" charset="0"/>
              </a:rPr>
              <a:t>Outflow</a:t>
            </a:r>
          </a:p>
          <a:p>
            <a:r>
              <a:rPr lang="en-US" dirty="0">
                <a:latin typeface="Candara" panose="020E0502030303020204" pitchFamily="34" charset="0"/>
                <a:sym typeface="Wingdings" panose="05000000000000000000" pitchFamily="2" charset="2"/>
              </a:rPr>
              <a:t>1.2 km</a:t>
            </a:r>
            <a:r>
              <a:rPr lang="en-US" baseline="30000" dirty="0">
                <a:latin typeface="Candara" panose="020E0502030303020204" pitchFamily="34" charset="0"/>
                <a:sym typeface="Wingdings" panose="05000000000000000000" pitchFamily="2" charset="2"/>
              </a:rPr>
              <a:t>3</a:t>
            </a:r>
            <a:r>
              <a:rPr lang="en-US" dirty="0">
                <a:latin typeface="Candara" panose="020E0502030303020204" pitchFamily="34" charset="0"/>
                <a:sym typeface="Wingdings" panose="05000000000000000000" pitchFamily="2" charset="2"/>
              </a:rPr>
              <a:t>/</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a:p>
            <a:r>
              <a:rPr lang="en-US" dirty="0">
                <a:latin typeface="Candara" panose="020E0502030303020204" pitchFamily="34" charset="0"/>
                <a:sym typeface="Wingdings" panose="05000000000000000000" pitchFamily="2" charset="2"/>
              </a:rPr>
              <a:t>42.38 TMC/</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p:txBody>
      </p:sp>
      <p:sp>
        <p:nvSpPr>
          <p:cNvPr id="38" name="Down Arrow 18">
            <a:extLst>
              <a:ext uri="{FF2B5EF4-FFF2-40B4-BE49-F238E27FC236}">
                <a16:creationId xmlns:a16="http://schemas.microsoft.com/office/drawing/2014/main" id="{1A1740B3-9749-4573-8065-F5EA6C03254E}"/>
              </a:ext>
            </a:extLst>
          </p:cNvPr>
          <p:cNvSpPr/>
          <p:nvPr/>
        </p:nvSpPr>
        <p:spPr>
          <a:xfrm rot="16200000">
            <a:off x="2964274" y="3720574"/>
            <a:ext cx="497126" cy="649945"/>
          </a:xfrm>
          <a:prstGeom prst="downArrow">
            <a:avLst/>
          </a:prstGeom>
          <a:solidFill>
            <a:schemeClr val="accent1">
              <a:lumMod val="25000"/>
              <a:lumOff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ndara" panose="020E0502030303020204" pitchFamily="34" charset="0"/>
            </a:endParaRPr>
          </a:p>
        </p:txBody>
      </p:sp>
      <p:sp>
        <p:nvSpPr>
          <p:cNvPr id="39" name="TextBox 38">
            <a:extLst>
              <a:ext uri="{FF2B5EF4-FFF2-40B4-BE49-F238E27FC236}">
                <a16:creationId xmlns:a16="http://schemas.microsoft.com/office/drawing/2014/main" id="{4A98DF54-89A1-4839-8694-4B9A81CA53D3}"/>
              </a:ext>
            </a:extLst>
          </p:cNvPr>
          <p:cNvSpPr txBox="1"/>
          <p:nvPr/>
        </p:nvSpPr>
        <p:spPr>
          <a:xfrm>
            <a:off x="1783124" y="1369440"/>
            <a:ext cx="1534394" cy="1200329"/>
          </a:xfrm>
          <a:prstGeom prst="rect">
            <a:avLst/>
          </a:prstGeom>
          <a:solidFill>
            <a:schemeClr val="bg1">
              <a:alpha val="50000"/>
            </a:schemeClr>
          </a:solidFill>
        </p:spPr>
        <p:txBody>
          <a:bodyPr wrap="none" rtlCol="0">
            <a:spAutoFit/>
          </a:bodyPr>
          <a:lstStyle/>
          <a:p>
            <a:r>
              <a:rPr lang="en-US" dirty="0">
                <a:latin typeface="Candara" panose="020E0502030303020204" pitchFamily="34" charset="0"/>
              </a:rPr>
              <a:t>P</a:t>
            </a:r>
          </a:p>
          <a:p>
            <a:r>
              <a:rPr lang="en-US" dirty="0">
                <a:latin typeface="Candara" panose="020E0502030303020204" pitchFamily="34" charset="0"/>
                <a:sym typeface="Wingdings" panose="05000000000000000000" pitchFamily="2" charset="2"/>
              </a:rPr>
              <a:t>4.6 km</a:t>
            </a:r>
            <a:r>
              <a:rPr lang="en-US" baseline="30000" dirty="0">
                <a:latin typeface="Candara" panose="020E0502030303020204" pitchFamily="34" charset="0"/>
                <a:sym typeface="Wingdings" panose="05000000000000000000" pitchFamily="2" charset="2"/>
              </a:rPr>
              <a:t>3</a:t>
            </a:r>
            <a:r>
              <a:rPr lang="en-US" dirty="0">
                <a:latin typeface="Candara" panose="020E0502030303020204" pitchFamily="34" charset="0"/>
                <a:sym typeface="Wingdings" panose="05000000000000000000" pitchFamily="2" charset="2"/>
              </a:rPr>
              <a:t>/</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a:p>
            <a:r>
              <a:rPr lang="en-US" dirty="0">
                <a:latin typeface="Candara" panose="020E0502030303020204" pitchFamily="34" charset="0"/>
                <a:sym typeface="Wingdings" panose="05000000000000000000" pitchFamily="2" charset="2"/>
              </a:rPr>
              <a:t>162.45 TMC/</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a:p>
            <a:endParaRPr lang="en-US" dirty="0">
              <a:latin typeface="Candara" panose="020E0502030303020204" pitchFamily="34" charset="0"/>
              <a:sym typeface="Wingdings" panose="05000000000000000000" pitchFamily="2" charset="2"/>
            </a:endParaRPr>
          </a:p>
        </p:txBody>
      </p:sp>
      <p:sp>
        <p:nvSpPr>
          <p:cNvPr id="41" name="TextBox 40">
            <a:extLst>
              <a:ext uri="{FF2B5EF4-FFF2-40B4-BE49-F238E27FC236}">
                <a16:creationId xmlns:a16="http://schemas.microsoft.com/office/drawing/2014/main" id="{311F5BA4-56A3-475F-8828-EE5FA6A95A61}"/>
              </a:ext>
            </a:extLst>
          </p:cNvPr>
          <p:cNvSpPr txBox="1"/>
          <p:nvPr/>
        </p:nvSpPr>
        <p:spPr>
          <a:xfrm>
            <a:off x="1160038" y="4926894"/>
            <a:ext cx="2807322" cy="1200329"/>
          </a:xfrm>
          <a:prstGeom prst="rect">
            <a:avLst/>
          </a:prstGeom>
          <a:solidFill>
            <a:srgbClr val="FFC000">
              <a:alpha val="50000"/>
            </a:srgbClr>
          </a:solidFill>
        </p:spPr>
        <p:txBody>
          <a:bodyPr wrap="square" rtlCol="0">
            <a:spAutoFit/>
          </a:bodyPr>
          <a:lstStyle/>
          <a:p>
            <a:r>
              <a:rPr lang="en-US" dirty="0">
                <a:latin typeface="Candara" panose="020E0502030303020204" pitchFamily="34" charset="0"/>
                <a:sym typeface="Wingdings" panose="05000000000000000000" pitchFamily="2" charset="2"/>
              </a:rPr>
              <a:t>Available      2.1 km</a:t>
            </a:r>
            <a:r>
              <a:rPr lang="en-US" baseline="30000" dirty="0">
                <a:latin typeface="Candara" panose="020E0502030303020204" pitchFamily="34" charset="0"/>
                <a:sym typeface="Wingdings" panose="05000000000000000000" pitchFamily="2" charset="2"/>
              </a:rPr>
              <a:t>3</a:t>
            </a:r>
            <a:r>
              <a:rPr lang="en-US" dirty="0">
                <a:latin typeface="Candara" panose="020E0502030303020204" pitchFamily="34" charset="0"/>
                <a:sym typeface="Wingdings" panose="05000000000000000000" pitchFamily="2" charset="2"/>
              </a:rPr>
              <a:t>/</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a:p>
            <a:r>
              <a:rPr lang="en-US" dirty="0">
                <a:latin typeface="Candara" panose="020E0502030303020204" pitchFamily="34" charset="0"/>
                <a:sym typeface="Wingdings" panose="05000000000000000000" pitchFamily="2" charset="2"/>
              </a:rPr>
              <a:t>	     74.16 TMC/</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a:p>
            <a:r>
              <a:rPr lang="en-US" dirty="0">
                <a:latin typeface="Candara" panose="020E0502030303020204" pitchFamily="34" charset="0"/>
                <a:sym typeface="Wingdings" panose="05000000000000000000" pitchFamily="2" charset="2"/>
              </a:rPr>
              <a:t>Utilized flow   0.9 km</a:t>
            </a:r>
            <a:r>
              <a:rPr lang="en-US" baseline="30000" dirty="0">
                <a:latin typeface="Candara" panose="020E0502030303020204" pitchFamily="34" charset="0"/>
                <a:sym typeface="Wingdings" panose="05000000000000000000" pitchFamily="2" charset="2"/>
              </a:rPr>
              <a:t>3</a:t>
            </a:r>
            <a:r>
              <a:rPr lang="en-US" dirty="0">
                <a:latin typeface="Candara" panose="020E0502030303020204" pitchFamily="34" charset="0"/>
                <a:sym typeface="Wingdings" panose="05000000000000000000" pitchFamily="2" charset="2"/>
              </a:rPr>
              <a:t>/</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a:p>
            <a:r>
              <a:rPr lang="en-US" dirty="0">
                <a:latin typeface="Candara" panose="020E0502030303020204" pitchFamily="34" charset="0"/>
                <a:sym typeface="Wingdings" panose="05000000000000000000" pitchFamily="2" charset="2"/>
              </a:rPr>
              <a:t>                         31.78 TMC /</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p:txBody>
      </p:sp>
      <p:sp>
        <p:nvSpPr>
          <p:cNvPr id="42" name="TextBox 41">
            <a:extLst>
              <a:ext uri="{FF2B5EF4-FFF2-40B4-BE49-F238E27FC236}">
                <a16:creationId xmlns:a16="http://schemas.microsoft.com/office/drawing/2014/main" id="{14D881B6-EE9E-4521-B242-4D996F0FE2D7}"/>
              </a:ext>
            </a:extLst>
          </p:cNvPr>
          <p:cNvSpPr txBox="1"/>
          <p:nvPr/>
        </p:nvSpPr>
        <p:spPr>
          <a:xfrm>
            <a:off x="8102373" y="1092300"/>
            <a:ext cx="1431802" cy="369332"/>
          </a:xfrm>
          <a:prstGeom prst="rect">
            <a:avLst/>
          </a:prstGeom>
          <a:solidFill>
            <a:schemeClr val="bg1">
              <a:alpha val="50000"/>
            </a:schemeClr>
          </a:solidFill>
        </p:spPr>
        <p:txBody>
          <a:bodyPr wrap="none" rtlCol="0">
            <a:spAutoFit/>
          </a:bodyPr>
          <a:lstStyle/>
          <a:p>
            <a:r>
              <a:rPr lang="en-US" dirty="0">
                <a:latin typeface="Candara" panose="020E0502030303020204" pitchFamily="34" charset="0"/>
              </a:rPr>
              <a:t>K3 </a:t>
            </a:r>
            <a:r>
              <a:rPr lang="en-US" dirty="0">
                <a:latin typeface="Candara" panose="020E0502030303020204" pitchFamily="34" charset="0"/>
                <a:sym typeface="Wingdings" panose="05000000000000000000" pitchFamily="2" charset="2"/>
              </a:rPr>
              <a:t> 6833 km</a:t>
            </a:r>
            <a:r>
              <a:rPr lang="en-US" baseline="30000" dirty="0">
                <a:latin typeface="Candara" panose="020E0502030303020204" pitchFamily="34" charset="0"/>
                <a:sym typeface="Wingdings" panose="05000000000000000000" pitchFamily="2" charset="2"/>
              </a:rPr>
              <a:t>2</a:t>
            </a:r>
            <a:endParaRPr lang="en-US" dirty="0">
              <a:latin typeface="Candara" panose="020E0502030303020204" pitchFamily="34" charset="0"/>
              <a:sym typeface="Wingdings" panose="05000000000000000000" pitchFamily="2" charset="2"/>
            </a:endParaRPr>
          </a:p>
        </p:txBody>
      </p:sp>
      <p:sp>
        <p:nvSpPr>
          <p:cNvPr id="43" name="Down Arrow 23">
            <a:extLst>
              <a:ext uri="{FF2B5EF4-FFF2-40B4-BE49-F238E27FC236}">
                <a16:creationId xmlns:a16="http://schemas.microsoft.com/office/drawing/2014/main" id="{136A0536-3C68-4A53-81B2-3F26944C0D9C}"/>
              </a:ext>
            </a:extLst>
          </p:cNvPr>
          <p:cNvSpPr/>
          <p:nvPr/>
        </p:nvSpPr>
        <p:spPr>
          <a:xfrm rot="18952944">
            <a:off x="3043971" y="1326377"/>
            <a:ext cx="497126" cy="649945"/>
          </a:xfrm>
          <a:prstGeom prst="downArrow">
            <a:avLst/>
          </a:prstGeom>
          <a:solidFill>
            <a:schemeClr val="accent1">
              <a:lumMod val="25000"/>
              <a:lumOff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ndara" panose="020E0502030303020204" pitchFamily="34" charset="0"/>
            </a:endParaRPr>
          </a:p>
        </p:txBody>
      </p:sp>
      <p:pic>
        <p:nvPicPr>
          <p:cNvPr id="3" name="Picture 2" descr="Map&#10;&#10;Description automatically generated">
            <a:extLst>
              <a:ext uri="{FF2B5EF4-FFF2-40B4-BE49-F238E27FC236}">
                <a16:creationId xmlns:a16="http://schemas.microsoft.com/office/drawing/2014/main" id="{4F28F200-D59A-41C5-9C79-B22F4C1BA3AF}"/>
              </a:ext>
            </a:extLst>
          </p:cNvPr>
          <p:cNvPicPr>
            <a:picLocks noChangeAspect="1"/>
          </p:cNvPicPr>
          <p:nvPr/>
        </p:nvPicPr>
        <p:blipFill>
          <a:blip r:embed="rId2"/>
          <a:stretch>
            <a:fillRect/>
          </a:stretch>
        </p:blipFill>
        <p:spPr>
          <a:xfrm>
            <a:off x="3666112" y="3186276"/>
            <a:ext cx="4287633" cy="1504386"/>
          </a:xfrm>
          <a:prstGeom prst="rect">
            <a:avLst/>
          </a:prstGeom>
        </p:spPr>
      </p:pic>
      <p:sp>
        <p:nvSpPr>
          <p:cNvPr id="27" name="TextBox 26">
            <a:extLst>
              <a:ext uri="{FF2B5EF4-FFF2-40B4-BE49-F238E27FC236}">
                <a16:creationId xmlns:a16="http://schemas.microsoft.com/office/drawing/2014/main" id="{29A8CC51-676A-4E40-947F-0AD625E57357}"/>
              </a:ext>
            </a:extLst>
          </p:cNvPr>
          <p:cNvSpPr txBox="1"/>
          <p:nvPr/>
        </p:nvSpPr>
        <p:spPr>
          <a:xfrm>
            <a:off x="4823012" y="3446385"/>
            <a:ext cx="1737976" cy="646331"/>
          </a:xfrm>
          <a:prstGeom prst="rect">
            <a:avLst/>
          </a:prstGeom>
          <a:solidFill>
            <a:schemeClr val="bg1">
              <a:alpha val="50000"/>
            </a:schemeClr>
          </a:solidFill>
        </p:spPr>
        <p:txBody>
          <a:bodyPr wrap="none" rtlCol="0">
            <a:spAutoFit/>
          </a:bodyPr>
          <a:lstStyle/>
          <a:p>
            <a:r>
              <a:rPr lang="en-US" dirty="0">
                <a:latin typeface="Candara" panose="020E0502030303020204" pitchFamily="34" charset="0"/>
              </a:rPr>
              <a:t>Storage Change</a:t>
            </a:r>
          </a:p>
          <a:p>
            <a:r>
              <a:rPr lang="en-US" dirty="0">
                <a:latin typeface="Candara" panose="020E0502030303020204" pitchFamily="34" charset="0"/>
                <a:sym typeface="Wingdings" panose="05000000000000000000" pitchFamily="2" charset="2"/>
              </a:rPr>
              <a:t> 0.5 km</a:t>
            </a:r>
            <a:r>
              <a:rPr lang="en-US" baseline="30000" dirty="0">
                <a:latin typeface="Candara" panose="020E0502030303020204" pitchFamily="34" charset="0"/>
                <a:sym typeface="Wingdings" panose="05000000000000000000" pitchFamily="2" charset="2"/>
              </a:rPr>
              <a:t>3</a:t>
            </a:r>
            <a:r>
              <a:rPr lang="en-US" dirty="0">
                <a:latin typeface="Candara" panose="020E0502030303020204" pitchFamily="34" charset="0"/>
                <a:sym typeface="Wingdings" panose="05000000000000000000" pitchFamily="2" charset="2"/>
              </a:rPr>
              <a:t>/</a:t>
            </a:r>
            <a:r>
              <a:rPr lang="en-US" dirty="0" err="1">
                <a:latin typeface="Candara" panose="020E0502030303020204" pitchFamily="34" charset="0"/>
                <a:sym typeface="Wingdings" panose="05000000000000000000" pitchFamily="2" charset="2"/>
              </a:rPr>
              <a:t>yr</a:t>
            </a:r>
            <a:endParaRPr lang="en-US" dirty="0">
              <a:latin typeface="Candara" panose="020E0502030303020204" pitchFamily="34" charset="0"/>
              <a:sym typeface="Wingdings" panose="05000000000000000000" pitchFamily="2" charset="2"/>
            </a:endParaRPr>
          </a:p>
        </p:txBody>
      </p:sp>
      <p:pic>
        <p:nvPicPr>
          <p:cNvPr id="44" name="Picture 43">
            <a:extLst>
              <a:ext uri="{FF2B5EF4-FFF2-40B4-BE49-F238E27FC236}">
                <a16:creationId xmlns:a16="http://schemas.microsoft.com/office/drawing/2014/main" id="{27666DBB-C250-41F7-A337-DBD1C81BE178}"/>
              </a:ext>
            </a:extLst>
          </p:cNvPr>
          <p:cNvPicPr>
            <a:picLocks noChangeAspect="1"/>
          </p:cNvPicPr>
          <p:nvPr/>
        </p:nvPicPr>
        <p:blipFill>
          <a:blip r:embed="rId3"/>
          <a:stretch>
            <a:fillRect/>
          </a:stretch>
        </p:blipFill>
        <p:spPr>
          <a:xfrm>
            <a:off x="9269597" y="1473771"/>
            <a:ext cx="2685291" cy="1732013"/>
          </a:xfrm>
          <a:prstGeom prst="rect">
            <a:avLst/>
          </a:prstGeom>
        </p:spPr>
      </p:pic>
    </p:spTree>
    <p:extLst>
      <p:ext uri="{BB962C8B-B14F-4D97-AF65-F5344CB8AC3E}">
        <p14:creationId xmlns:p14="http://schemas.microsoft.com/office/powerpoint/2010/main" val="373696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P spid="30" grpId="0" animBg="1"/>
      <p:bldP spid="31" grpId="0" animBg="1"/>
      <p:bldP spid="32" grpId="0" animBg="1"/>
      <p:bldP spid="33" grpId="0" animBg="1"/>
      <p:bldP spid="34" grpId="0" animBg="1"/>
      <p:bldP spid="35" grpId="0" animBg="1"/>
      <p:bldP spid="38" grpId="0" animBg="1"/>
      <p:bldP spid="39" grpId="0" animBg="1"/>
      <p:bldP spid="41" grpId="0" animBg="1"/>
      <p:bldP spid="43" grpId="0" animBg="1"/>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F62569E-9895-470E-BADE-235EBFB5F1F5}"/>
              </a:ext>
            </a:extLst>
          </p:cNvPr>
          <p:cNvGraphicFramePr/>
          <p:nvPr/>
        </p:nvGraphicFramePr>
        <p:xfrm>
          <a:off x="6312025" y="332656"/>
          <a:ext cx="5879976" cy="32403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B98F1B0E-529B-49DD-98A2-B230D52EC049}"/>
              </a:ext>
            </a:extLst>
          </p:cNvPr>
          <p:cNvGraphicFramePr/>
          <p:nvPr/>
        </p:nvGraphicFramePr>
        <p:xfrm>
          <a:off x="-631" y="332656"/>
          <a:ext cx="6229576" cy="30963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08D3703E-8F96-448D-94B0-31EB44375E3C}"/>
              </a:ext>
            </a:extLst>
          </p:cNvPr>
          <p:cNvGraphicFramePr/>
          <p:nvPr/>
        </p:nvGraphicFramePr>
        <p:xfrm>
          <a:off x="0" y="3429000"/>
          <a:ext cx="6229576" cy="33123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7257124-29B6-4D32-B5AE-18503D3A849B}"/>
              </a:ext>
            </a:extLst>
          </p:cNvPr>
          <p:cNvGraphicFramePr>
            <a:graphicFrameLocks/>
          </p:cNvGraphicFramePr>
          <p:nvPr/>
        </p:nvGraphicFramePr>
        <p:xfrm>
          <a:off x="6332432" y="3713584"/>
          <a:ext cx="5859567" cy="3027784"/>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053CA59C-0292-3879-FC99-72A655C38DA9}"/>
              </a:ext>
            </a:extLst>
          </p:cNvPr>
          <p:cNvSpPr txBox="1"/>
          <p:nvPr/>
        </p:nvSpPr>
        <p:spPr>
          <a:xfrm>
            <a:off x="2294388" y="7422"/>
            <a:ext cx="6098796" cy="369332"/>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Calibri" panose="020F0502020204030204" pitchFamily="34" charset="0"/>
              </a:rPr>
              <a:t>Impact assessment of NRM measures - MGNREGA Karnataka</a:t>
            </a:r>
            <a:endParaRPr lang="en-IN" dirty="0"/>
          </a:p>
        </p:txBody>
      </p:sp>
    </p:spTree>
    <p:extLst>
      <p:ext uri="{BB962C8B-B14F-4D97-AF65-F5344CB8AC3E}">
        <p14:creationId xmlns:p14="http://schemas.microsoft.com/office/powerpoint/2010/main" val="307656225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320859" y="476672"/>
          <a:ext cx="5939003" cy="30243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nvGraphicFramePr>
        <p:xfrm>
          <a:off x="1559496" y="3645024"/>
          <a:ext cx="9433048" cy="302433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ED5C663-638A-E9CF-4E2C-DECE47C18EB5}"/>
              </a:ext>
            </a:extLst>
          </p:cNvPr>
          <p:cNvSpPr txBox="1"/>
          <p:nvPr/>
        </p:nvSpPr>
        <p:spPr>
          <a:xfrm>
            <a:off x="2669796" y="35332"/>
            <a:ext cx="6094602" cy="369332"/>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Calibri" panose="020F0502020204030204" pitchFamily="34" charset="0"/>
              </a:rPr>
              <a:t>Impact assessment of NRM measures - MGNREGA Karnataka</a:t>
            </a:r>
            <a:endParaRPr lang="en-IN" dirty="0"/>
          </a:p>
        </p:txBody>
      </p:sp>
    </p:spTree>
    <p:extLst>
      <p:ext uri="{BB962C8B-B14F-4D97-AF65-F5344CB8AC3E}">
        <p14:creationId xmlns:p14="http://schemas.microsoft.com/office/powerpoint/2010/main" val="373964975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515D57-C384-4935-9378-D8AF00C0074A}"/>
              </a:ext>
            </a:extLst>
          </p:cNvPr>
          <p:cNvSpPr>
            <a:spLocks noGrp="1"/>
          </p:cNvSpPr>
          <p:nvPr>
            <p:ph type="sldNum" sz="quarter" idx="11"/>
          </p:nvPr>
        </p:nvSpPr>
        <p:spPr/>
        <p:txBody>
          <a:bodyPr/>
          <a:lstStyle/>
          <a:p>
            <a:fld id="{0BD39687-C065-49F5-81A5-76C007B4F024}" type="slidenum">
              <a:rPr lang="en-US" smtClean="0"/>
              <a:pPr/>
              <a:t>48</a:t>
            </a:fld>
            <a:endParaRPr lang="en-US" dirty="0"/>
          </a:p>
        </p:txBody>
      </p:sp>
      <p:sp>
        <p:nvSpPr>
          <p:cNvPr id="3" name="Rectangle 2">
            <a:extLst>
              <a:ext uri="{FF2B5EF4-FFF2-40B4-BE49-F238E27FC236}">
                <a16:creationId xmlns:a16="http://schemas.microsoft.com/office/drawing/2014/main" id="{193E19B2-9335-42C1-8D47-8F117F811700}"/>
              </a:ext>
            </a:extLst>
          </p:cNvPr>
          <p:cNvSpPr/>
          <p:nvPr/>
        </p:nvSpPr>
        <p:spPr>
          <a:xfrm>
            <a:off x="882503" y="130967"/>
            <a:ext cx="10591800" cy="830997"/>
          </a:xfrm>
          <a:prstGeom prst="rect">
            <a:avLst/>
          </a:prstGeom>
        </p:spPr>
        <p:txBody>
          <a:bodyPr wrap="square">
            <a:spAutoFit/>
          </a:bodyPr>
          <a:lstStyle/>
          <a:p>
            <a:pPr lvl="0" indent="269875" algn="ctr">
              <a:tabLst>
                <a:tab pos="457200" algn="l"/>
              </a:tabLst>
            </a:pPr>
            <a:r>
              <a:rPr lang="en-US" sz="2400" b="1" dirty="0">
                <a:solidFill>
                  <a:srgbClr val="0070C0"/>
                </a:solidFill>
                <a:cs typeface="Arial" pitchFamily="34" charset="0"/>
              </a:rPr>
              <a:t>Karnataka Water Atlas and River Basin Atlas </a:t>
            </a:r>
          </a:p>
          <a:p>
            <a:pPr lvl="0" indent="269875" algn="ctr">
              <a:tabLst>
                <a:tab pos="457200" algn="l"/>
              </a:tabLst>
            </a:pPr>
            <a:r>
              <a:rPr lang="en-US" sz="2400" b="1" dirty="0">
                <a:solidFill>
                  <a:srgbClr val="0070C0"/>
                </a:solidFill>
                <a:ea typeface="Times New Roman" pitchFamily="18" charset="0"/>
                <a:cs typeface="Arial" pitchFamily="34" charset="0"/>
              </a:rPr>
              <a:t>                      	</a:t>
            </a:r>
            <a:r>
              <a:rPr lang="en-US" sz="2000" b="1" dirty="0">
                <a:solidFill>
                  <a:srgbClr val="0070C0"/>
                </a:solidFill>
                <a:ea typeface="Times New Roman" pitchFamily="18" charset="0"/>
                <a:cs typeface="Arial" pitchFamily="34" charset="0"/>
              </a:rPr>
              <a:t>Progress and Plan till Dec 2022</a:t>
            </a:r>
            <a:r>
              <a:rPr lang="en-US" sz="2400" b="1" dirty="0">
                <a:solidFill>
                  <a:srgbClr val="0070C0"/>
                </a:solidFill>
                <a:ea typeface="Times New Roman" pitchFamily="18" charset="0"/>
                <a:cs typeface="Arial" pitchFamily="34" charset="0"/>
              </a:rPr>
              <a:t>         		</a:t>
            </a:r>
            <a:r>
              <a:rPr lang="en-US" b="1" dirty="0">
                <a:solidFill>
                  <a:srgbClr val="0070C0"/>
                </a:solidFill>
                <a:ea typeface="Times New Roman" pitchFamily="18" charset="0"/>
                <a:cs typeface="Arial" pitchFamily="34" charset="0"/>
              </a:rPr>
              <a:t> </a:t>
            </a:r>
          </a:p>
        </p:txBody>
      </p:sp>
      <p:sp>
        <p:nvSpPr>
          <p:cNvPr id="6" name="Rectangle 5">
            <a:extLst>
              <a:ext uri="{FF2B5EF4-FFF2-40B4-BE49-F238E27FC236}">
                <a16:creationId xmlns:a16="http://schemas.microsoft.com/office/drawing/2014/main" id="{C1FF689A-14FB-4951-94EB-47C9546DC42C}"/>
              </a:ext>
            </a:extLst>
          </p:cNvPr>
          <p:cNvSpPr/>
          <p:nvPr/>
        </p:nvSpPr>
        <p:spPr>
          <a:xfrm>
            <a:off x="609600" y="1030793"/>
            <a:ext cx="7545572" cy="5116144"/>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t>Karnataka Water Atlas &amp; Tungabhadra River Basin Atlas are now made available online at </a:t>
            </a:r>
            <a:r>
              <a:rPr lang="en-US" sz="2000" dirty="0">
                <a:hlinkClick r:id="rId2"/>
              </a:rPr>
              <a:t>https://aciwrm.karnataka.gov.in/new-page/Atlases/en</a:t>
            </a:r>
            <a:r>
              <a:rPr lang="en-US" sz="2000" dirty="0"/>
              <a:t> </a:t>
            </a:r>
          </a:p>
          <a:p>
            <a:pPr marL="285750" indent="-285750" algn="just">
              <a:lnSpc>
                <a:spcPct val="150000"/>
              </a:lnSpc>
              <a:buFont typeface="Arial" panose="020B0604020202020204" pitchFamily="34" charset="0"/>
              <a:buChar char="•"/>
            </a:pPr>
            <a:r>
              <a:rPr lang="en-US" sz="2000" dirty="0"/>
              <a:t>Preparation of maps for River Basin Atlas of K2, K3 and K4 sub-basins in progress and will be completed by Dec 2022</a:t>
            </a:r>
          </a:p>
          <a:p>
            <a:pPr marL="285750" indent="-285750" algn="just">
              <a:lnSpc>
                <a:spcPct val="150000"/>
              </a:lnSpc>
              <a:buFont typeface="Arial" panose="020B0604020202020204" pitchFamily="34" charset="0"/>
              <a:buChar char="•"/>
            </a:pPr>
            <a:r>
              <a:rPr lang="en-US" sz="2000" dirty="0"/>
              <a:t>Draft of River Basin Atlas of K3 (Ghataprabha) sub-basin completed and discussed with Project Authorities .</a:t>
            </a:r>
          </a:p>
          <a:p>
            <a:pPr marL="285750" indent="-285750" algn="just">
              <a:lnSpc>
                <a:spcPct val="150000"/>
              </a:lnSpc>
              <a:buFont typeface="Arial" panose="020B0604020202020204" pitchFamily="34" charset="0"/>
              <a:buChar char="•"/>
            </a:pPr>
            <a:r>
              <a:rPr lang="en-US" sz="2000" dirty="0"/>
              <a:t>Revised draft of River Basin Atlas of K3 (</a:t>
            </a:r>
            <a:r>
              <a:rPr lang="en-US" sz="2000" dirty="0" err="1"/>
              <a:t>Ghataprabha</a:t>
            </a:r>
            <a:r>
              <a:rPr lang="en-US" sz="2000" dirty="0"/>
              <a:t>) sub-basin along with map text to be discussed with stake holders.</a:t>
            </a:r>
          </a:p>
          <a:p>
            <a:pPr algn="just">
              <a:lnSpc>
                <a:spcPct val="150000"/>
              </a:lnSpc>
            </a:pPr>
            <a:endParaRPr lang="en-US" sz="2000" dirty="0"/>
          </a:p>
        </p:txBody>
      </p:sp>
      <p:pic>
        <p:nvPicPr>
          <p:cNvPr id="5" name="Picture 4">
            <a:extLst>
              <a:ext uri="{FF2B5EF4-FFF2-40B4-BE49-F238E27FC236}">
                <a16:creationId xmlns:a16="http://schemas.microsoft.com/office/drawing/2014/main" id="{9C18B46E-EE83-42E5-A743-73DB99C02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3395" y="818364"/>
            <a:ext cx="3817088" cy="5328573"/>
          </a:xfrm>
          <a:prstGeom prst="rect">
            <a:avLst/>
          </a:prstGeom>
        </p:spPr>
      </p:pic>
    </p:spTree>
    <p:extLst>
      <p:ext uri="{BB962C8B-B14F-4D97-AF65-F5344CB8AC3E}">
        <p14:creationId xmlns:p14="http://schemas.microsoft.com/office/powerpoint/2010/main" val="250407435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91240-E0F2-9984-F66F-62ECF224F7D0}"/>
              </a:ext>
            </a:extLst>
          </p:cNvPr>
          <p:cNvPicPr>
            <a:picLocks noChangeAspect="1"/>
          </p:cNvPicPr>
          <p:nvPr/>
        </p:nvPicPr>
        <p:blipFill>
          <a:blip r:embed="rId2"/>
          <a:stretch>
            <a:fillRect/>
          </a:stretch>
        </p:blipFill>
        <p:spPr>
          <a:xfrm>
            <a:off x="68509" y="1166070"/>
            <a:ext cx="12054981" cy="4764657"/>
          </a:xfrm>
          <a:prstGeom prst="rect">
            <a:avLst/>
          </a:prstGeom>
        </p:spPr>
      </p:pic>
      <p:sp>
        <p:nvSpPr>
          <p:cNvPr id="4" name="Rectangle 3">
            <a:extLst>
              <a:ext uri="{FF2B5EF4-FFF2-40B4-BE49-F238E27FC236}">
                <a16:creationId xmlns:a16="http://schemas.microsoft.com/office/drawing/2014/main" id="{AF29BDE9-CFF0-6F3B-FFE7-D9C9C36CCACD}"/>
              </a:ext>
            </a:extLst>
          </p:cNvPr>
          <p:cNvSpPr/>
          <p:nvPr/>
        </p:nvSpPr>
        <p:spPr>
          <a:xfrm>
            <a:off x="882503" y="130967"/>
            <a:ext cx="10591800" cy="830997"/>
          </a:xfrm>
          <a:prstGeom prst="rect">
            <a:avLst/>
          </a:prstGeom>
        </p:spPr>
        <p:txBody>
          <a:bodyPr wrap="square">
            <a:spAutoFit/>
          </a:bodyPr>
          <a:lstStyle/>
          <a:p>
            <a:pPr lvl="0" indent="269875" algn="ctr">
              <a:tabLst>
                <a:tab pos="457200" algn="l"/>
              </a:tabLst>
            </a:pPr>
            <a:r>
              <a:rPr lang="en-US" sz="2400" b="1" dirty="0">
                <a:solidFill>
                  <a:srgbClr val="0070C0"/>
                </a:solidFill>
                <a:cs typeface="Arial" pitchFamily="34" charset="0"/>
              </a:rPr>
              <a:t>Karnataka Water Balance – Basin wise</a:t>
            </a:r>
          </a:p>
          <a:p>
            <a:pPr lvl="0" indent="269875" algn="ctr">
              <a:tabLst>
                <a:tab pos="457200" algn="l"/>
              </a:tabLst>
            </a:pPr>
            <a:r>
              <a:rPr lang="en-US" sz="2400" b="1" dirty="0">
                <a:solidFill>
                  <a:srgbClr val="0070C0"/>
                </a:solidFill>
                <a:ea typeface="Times New Roman" pitchFamily="18" charset="0"/>
                <a:cs typeface="Arial" pitchFamily="34" charset="0"/>
              </a:rPr>
              <a:t>Water Resources	</a:t>
            </a:r>
            <a:r>
              <a:rPr lang="en-US" b="1" dirty="0">
                <a:solidFill>
                  <a:srgbClr val="0070C0"/>
                </a:solidFill>
                <a:ea typeface="Times New Roman" pitchFamily="18" charset="0"/>
                <a:cs typeface="Arial" pitchFamily="34" charset="0"/>
              </a:rPr>
              <a:t> </a:t>
            </a:r>
          </a:p>
        </p:txBody>
      </p:sp>
    </p:spTree>
    <p:extLst>
      <p:ext uri="{BB962C8B-B14F-4D97-AF65-F5344CB8AC3E}">
        <p14:creationId xmlns:p14="http://schemas.microsoft.com/office/powerpoint/2010/main" val="400934904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C99E-D768-478C-9C37-06B6BCAE41E9}"/>
              </a:ext>
            </a:extLst>
          </p:cNvPr>
          <p:cNvSpPr>
            <a:spLocks noGrp="1"/>
          </p:cNvSpPr>
          <p:nvPr>
            <p:ph type="title"/>
          </p:nvPr>
        </p:nvSpPr>
        <p:spPr>
          <a:xfrm>
            <a:off x="758726" y="381556"/>
            <a:ext cx="10058400" cy="1450757"/>
          </a:xfrm>
        </p:spPr>
        <p:txBody>
          <a:bodyPr/>
          <a:lstStyle/>
          <a:p>
            <a:r>
              <a:rPr lang="en-US" dirty="0"/>
              <a:t>Phase - 1</a:t>
            </a:r>
          </a:p>
        </p:txBody>
      </p:sp>
      <p:pic>
        <p:nvPicPr>
          <p:cNvPr id="6" name="Content Placeholder 5">
            <a:extLst>
              <a:ext uri="{FF2B5EF4-FFF2-40B4-BE49-F238E27FC236}">
                <a16:creationId xmlns:a16="http://schemas.microsoft.com/office/drawing/2014/main" id="{3184346D-08A7-4817-ADC0-8442F503A4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2040" y="596572"/>
            <a:ext cx="7241747" cy="5339537"/>
          </a:xfrm>
        </p:spPr>
      </p:pic>
      <p:sp>
        <p:nvSpPr>
          <p:cNvPr id="4" name="Rectangle 3">
            <a:extLst>
              <a:ext uri="{FF2B5EF4-FFF2-40B4-BE49-F238E27FC236}">
                <a16:creationId xmlns:a16="http://schemas.microsoft.com/office/drawing/2014/main" id="{4601F568-A576-48B1-9327-D052F6889F10}"/>
              </a:ext>
            </a:extLst>
          </p:cNvPr>
          <p:cNvSpPr/>
          <p:nvPr/>
        </p:nvSpPr>
        <p:spPr>
          <a:xfrm>
            <a:off x="6398693" y="1690688"/>
            <a:ext cx="1134221"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dirty="0">
                <a:solidFill>
                  <a:srgbClr val="FFFFFF"/>
                </a:solidFill>
                <a:latin typeface="BradleyHandITC"/>
              </a:rPr>
              <a:t>Water </a:t>
            </a:r>
          </a:p>
          <a:p>
            <a:r>
              <a:rPr lang="en-US" dirty="0">
                <a:solidFill>
                  <a:srgbClr val="FFFFFF"/>
                </a:solidFill>
                <a:latin typeface="BradleyHandITC"/>
              </a:rPr>
              <a:t>Resources</a:t>
            </a:r>
            <a:endParaRPr lang="en-US" dirty="0"/>
          </a:p>
        </p:txBody>
      </p:sp>
      <p:sp>
        <p:nvSpPr>
          <p:cNvPr id="7" name="Rectangle 6">
            <a:extLst>
              <a:ext uri="{FF2B5EF4-FFF2-40B4-BE49-F238E27FC236}">
                <a16:creationId xmlns:a16="http://schemas.microsoft.com/office/drawing/2014/main" id="{8ABB40B9-D8D9-422F-88F3-B14A99AB214E}"/>
              </a:ext>
            </a:extLst>
          </p:cNvPr>
          <p:cNvSpPr/>
          <p:nvPr/>
        </p:nvSpPr>
        <p:spPr>
          <a:xfrm>
            <a:off x="7532914" y="3403315"/>
            <a:ext cx="1139543"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dirty="0">
                <a:solidFill>
                  <a:srgbClr val="FFFFFF"/>
                </a:solidFill>
                <a:latin typeface="BradleyHandITC"/>
              </a:rPr>
              <a:t>Water </a:t>
            </a:r>
          </a:p>
          <a:p>
            <a:r>
              <a:rPr lang="en-US" dirty="0" err="1">
                <a:solidFill>
                  <a:srgbClr val="FFFFFF"/>
                </a:solidFill>
                <a:latin typeface="BradleyHandITC"/>
              </a:rPr>
              <a:t>Utilisation</a:t>
            </a:r>
            <a:endParaRPr lang="en-US" dirty="0"/>
          </a:p>
        </p:txBody>
      </p:sp>
      <p:sp>
        <p:nvSpPr>
          <p:cNvPr id="8" name="Rectangle 7">
            <a:extLst>
              <a:ext uri="{FF2B5EF4-FFF2-40B4-BE49-F238E27FC236}">
                <a16:creationId xmlns:a16="http://schemas.microsoft.com/office/drawing/2014/main" id="{8413293A-84A2-4BFC-8DE5-F266002086E0}"/>
              </a:ext>
            </a:extLst>
          </p:cNvPr>
          <p:cNvSpPr/>
          <p:nvPr/>
        </p:nvSpPr>
        <p:spPr>
          <a:xfrm>
            <a:off x="5787926" y="4407020"/>
            <a:ext cx="1008609" cy="646331"/>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dirty="0">
                <a:solidFill>
                  <a:srgbClr val="FFFFFF"/>
                </a:solidFill>
                <a:latin typeface="BradleyHandITC"/>
              </a:rPr>
              <a:t>Water </a:t>
            </a:r>
          </a:p>
          <a:p>
            <a:r>
              <a:rPr lang="en-US" dirty="0">
                <a:solidFill>
                  <a:srgbClr val="FFFFFF"/>
                </a:solidFill>
                <a:latin typeface="BradleyHandITC"/>
              </a:rPr>
              <a:t>Balances</a:t>
            </a:r>
            <a:endParaRPr lang="en-US" dirty="0"/>
          </a:p>
        </p:txBody>
      </p:sp>
    </p:spTree>
    <p:extLst>
      <p:ext uri="{BB962C8B-B14F-4D97-AF65-F5344CB8AC3E}">
        <p14:creationId xmlns:p14="http://schemas.microsoft.com/office/powerpoint/2010/main" val="4171018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29BDE9-CFF0-6F3B-FFE7-D9C9C36CCACD}"/>
              </a:ext>
            </a:extLst>
          </p:cNvPr>
          <p:cNvSpPr/>
          <p:nvPr/>
        </p:nvSpPr>
        <p:spPr>
          <a:xfrm>
            <a:off x="882503" y="130967"/>
            <a:ext cx="10591800" cy="830997"/>
          </a:xfrm>
          <a:prstGeom prst="rect">
            <a:avLst/>
          </a:prstGeom>
        </p:spPr>
        <p:txBody>
          <a:bodyPr wrap="square">
            <a:spAutoFit/>
          </a:bodyPr>
          <a:lstStyle/>
          <a:p>
            <a:pPr lvl="0" indent="269875" algn="ctr">
              <a:tabLst>
                <a:tab pos="457200" algn="l"/>
              </a:tabLst>
            </a:pPr>
            <a:r>
              <a:rPr lang="en-US" sz="2400" b="1" dirty="0">
                <a:solidFill>
                  <a:srgbClr val="0070C0"/>
                </a:solidFill>
                <a:cs typeface="Arial" pitchFamily="34" charset="0"/>
              </a:rPr>
              <a:t>Karnataka Water Balance – Basin wise</a:t>
            </a:r>
          </a:p>
          <a:p>
            <a:pPr lvl="0" indent="269875" algn="ctr">
              <a:tabLst>
                <a:tab pos="457200" algn="l"/>
              </a:tabLst>
            </a:pPr>
            <a:r>
              <a:rPr lang="en-US" sz="2400" b="1" dirty="0">
                <a:solidFill>
                  <a:srgbClr val="0070C0"/>
                </a:solidFill>
                <a:ea typeface="Times New Roman" pitchFamily="18" charset="0"/>
                <a:cs typeface="Arial" pitchFamily="34" charset="0"/>
              </a:rPr>
              <a:t>Water Demand	</a:t>
            </a:r>
            <a:r>
              <a:rPr lang="en-US" b="1" dirty="0">
                <a:solidFill>
                  <a:srgbClr val="0070C0"/>
                </a:solidFill>
                <a:ea typeface="Times New Roman" pitchFamily="18" charset="0"/>
                <a:cs typeface="Arial" pitchFamily="34" charset="0"/>
              </a:rPr>
              <a:t> </a:t>
            </a:r>
          </a:p>
        </p:txBody>
      </p:sp>
      <p:pic>
        <p:nvPicPr>
          <p:cNvPr id="5" name="Picture 4">
            <a:extLst>
              <a:ext uri="{FF2B5EF4-FFF2-40B4-BE49-F238E27FC236}">
                <a16:creationId xmlns:a16="http://schemas.microsoft.com/office/drawing/2014/main" id="{9BA055B2-3CA2-EC02-32D2-64813C4FA9DF}"/>
              </a:ext>
            </a:extLst>
          </p:cNvPr>
          <p:cNvPicPr>
            <a:picLocks noChangeAspect="1"/>
          </p:cNvPicPr>
          <p:nvPr/>
        </p:nvPicPr>
        <p:blipFill>
          <a:blip r:embed="rId2"/>
          <a:stretch>
            <a:fillRect/>
          </a:stretch>
        </p:blipFill>
        <p:spPr>
          <a:xfrm>
            <a:off x="0" y="1040235"/>
            <a:ext cx="12192000" cy="4706224"/>
          </a:xfrm>
          <a:prstGeom prst="rect">
            <a:avLst/>
          </a:prstGeom>
        </p:spPr>
      </p:pic>
    </p:spTree>
    <p:extLst>
      <p:ext uri="{BB962C8B-B14F-4D97-AF65-F5344CB8AC3E}">
        <p14:creationId xmlns:p14="http://schemas.microsoft.com/office/powerpoint/2010/main" val="263858496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25519D-DAF0-4130-937C-823486D6C618}"/>
              </a:ext>
            </a:extLst>
          </p:cNvPr>
          <p:cNvSpPr>
            <a:spLocks noGrp="1"/>
          </p:cNvSpPr>
          <p:nvPr>
            <p:ph type="title"/>
          </p:nvPr>
        </p:nvSpPr>
        <p:spPr>
          <a:xfrm>
            <a:off x="6411685" y="634946"/>
            <a:ext cx="5127171" cy="1450757"/>
          </a:xfrm>
        </p:spPr>
        <p:txBody>
          <a:bodyPr>
            <a:normAutofit/>
          </a:bodyPr>
          <a:lstStyle/>
          <a:p>
            <a:br>
              <a:rPr lang="en-US" sz="4100"/>
            </a:br>
            <a:r>
              <a:rPr lang="en-US" sz="4100"/>
              <a:t>KWRIS LIVE DEMO</a:t>
            </a:r>
          </a:p>
        </p:txBody>
      </p:sp>
      <p:cxnSp>
        <p:nvCxnSpPr>
          <p:cNvPr id="12" name="Straight Connector 11">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17A634D-D05E-415A-85B4-829ED349225D}"/>
              </a:ext>
            </a:extLst>
          </p:cNvPr>
          <p:cNvSpPr>
            <a:spLocks noGrp="1"/>
          </p:cNvSpPr>
          <p:nvPr>
            <p:ph idx="1"/>
          </p:nvPr>
        </p:nvSpPr>
        <p:spPr>
          <a:xfrm>
            <a:off x="6411684" y="2407436"/>
            <a:ext cx="5127172" cy="3461658"/>
          </a:xfrm>
        </p:spPr>
        <p:txBody>
          <a:bodyPr>
            <a:normAutofit/>
          </a:bodyPr>
          <a:lstStyle/>
          <a:p>
            <a:endParaRPr lang="en-US"/>
          </a:p>
          <a:p>
            <a:endParaRPr lang="en-US"/>
          </a:p>
          <a:p>
            <a:endParaRPr lang="en-US"/>
          </a:p>
          <a:p>
            <a:pPr marL="0" indent="0">
              <a:buNone/>
            </a:pPr>
            <a:endParaRPr lang="en-US"/>
          </a:p>
        </p:txBody>
      </p:sp>
      <p:sp>
        <p:nvSpPr>
          <p:cNvPr id="14" name="Rectangle 13">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940C5B2A-2DFD-D490-8FD7-70FA98B0A0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51" r="986" b="39668"/>
          <a:stretch/>
        </p:blipFill>
        <p:spPr>
          <a:xfrm>
            <a:off x="160871" y="1198863"/>
            <a:ext cx="6255801" cy="3800976"/>
          </a:xfrm>
          <a:prstGeom prst="rect">
            <a:avLst/>
          </a:prstGeom>
        </p:spPr>
      </p:pic>
    </p:spTree>
    <p:extLst>
      <p:ext uri="{BB962C8B-B14F-4D97-AF65-F5344CB8AC3E}">
        <p14:creationId xmlns:p14="http://schemas.microsoft.com/office/powerpoint/2010/main" val="255274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21D28-B4E4-438F-B7FF-6BCE96263B59}"/>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a:solidFill>
                  <a:schemeClr val="tx1">
                    <a:lumMod val="85000"/>
                    <a:lumOff val="15000"/>
                  </a:schemeClr>
                </a:solidFill>
              </a:rPr>
              <a:t>Thankyou</a:t>
            </a:r>
          </a:p>
        </p:txBody>
      </p:sp>
      <p:pic>
        <p:nvPicPr>
          <p:cNvPr id="7" name="Graphic 6" descr="Lollipop">
            <a:extLst>
              <a:ext uri="{FF2B5EF4-FFF2-40B4-BE49-F238E27FC236}">
                <a16:creationId xmlns:a16="http://schemas.microsoft.com/office/drawing/2014/main" id="{0509E72E-79E7-4552-880E-26855DFB95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3029" y="640081"/>
            <a:ext cx="5054156" cy="5054156"/>
          </a:xfrm>
          <a:prstGeom prst="rect">
            <a:avLst/>
          </a:prstGeom>
        </p:spPr>
      </p:pic>
      <p:cxnSp>
        <p:nvCxnSpPr>
          <p:cNvPr id="16" name="Straight Connector 15">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0846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C3001EC-9F33-4C39-B780-199714C83EA2}"/>
              </a:ext>
            </a:extLst>
          </p:cNvPr>
          <p:cNvGrpSpPr/>
          <p:nvPr/>
        </p:nvGrpSpPr>
        <p:grpSpPr>
          <a:xfrm>
            <a:off x="-290920" y="0"/>
            <a:ext cx="12482920" cy="6858000"/>
            <a:chOff x="-290920" y="0"/>
            <a:chExt cx="12482920" cy="6858000"/>
          </a:xfrm>
        </p:grpSpPr>
        <p:sp>
          <p:nvSpPr>
            <p:cNvPr id="34" name="Rectangle 33">
              <a:extLst>
                <a:ext uri="{FF2B5EF4-FFF2-40B4-BE49-F238E27FC236}">
                  <a16:creationId xmlns:a16="http://schemas.microsoft.com/office/drawing/2014/main" id="{129B5C97-F627-4A85-B003-5396A9D964D5}"/>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A97C14D5-0388-44F5-AD76-F8BBAF179CD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151F346-69C6-4F86-BC1F-C57BA2384CC6}"/>
                </a:ext>
              </a:extLst>
            </p:cNvPr>
            <p:cNvSpPr txBox="1"/>
            <p:nvPr/>
          </p:nvSpPr>
          <p:spPr>
            <a:xfrm rot="16200000">
              <a:off x="10872792" y="3194734"/>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about</a:t>
              </a:r>
            </a:p>
          </p:txBody>
        </p:sp>
        <p:pic>
          <p:nvPicPr>
            <p:cNvPr id="37" name="Picture 36">
              <a:extLst>
                <a:ext uri="{FF2B5EF4-FFF2-40B4-BE49-F238E27FC236}">
                  <a16:creationId xmlns:a16="http://schemas.microsoft.com/office/drawing/2014/main" id="{52B367FE-8530-4052-AD96-2D6FBE490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38" name="Group 37">
            <a:extLst>
              <a:ext uri="{FF2B5EF4-FFF2-40B4-BE49-F238E27FC236}">
                <a16:creationId xmlns:a16="http://schemas.microsoft.com/office/drawing/2014/main" id="{63E93C38-ECA5-4094-81E9-196A3BD19EBD}"/>
              </a:ext>
            </a:extLst>
          </p:cNvPr>
          <p:cNvGrpSpPr/>
          <p:nvPr/>
        </p:nvGrpSpPr>
        <p:grpSpPr>
          <a:xfrm>
            <a:off x="226788" y="-2"/>
            <a:ext cx="11447503" cy="6858000"/>
            <a:chOff x="213096" y="0"/>
            <a:chExt cx="11447503" cy="6858000"/>
          </a:xfrm>
        </p:grpSpPr>
        <p:sp>
          <p:nvSpPr>
            <p:cNvPr id="39" name="Rectangle 38">
              <a:extLst>
                <a:ext uri="{FF2B5EF4-FFF2-40B4-BE49-F238E27FC236}">
                  <a16:creationId xmlns:a16="http://schemas.microsoft.com/office/drawing/2014/main" id="{5C85080E-7B66-43F0-AB4D-3A69B13C005A}"/>
                </a:ext>
              </a:extLst>
            </p:cNvPr>
            <p:cNvSpPr/>
            <p:nvPr/>
          </p:nvSpPr>
          <p:spPr>
            <a:xfrm>
              <a:off x="213096" y="0"/>
              <a:ext cx="11447501" cy="6858000"/>
            </a:xfrm>
            <a:prstGeom prst="rect">
              <a:avLst/>
            </a:prstGeom>
            <a:solidFill>
              <a:srgbClr val="F0EEF0"/>
            </a:solidFill>
            <a:ln>
              <a:solidFill>
                <a:srgbClr val="C00000"/>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405DAC1A-9BF8-460E-8D8B-77BFB6B27FF9}"/>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90DCA374-CD21-448B-8791-8A04A9A9A552}"/>
                </a:ext>
              </a:extLst>
            </p:cNvPr>
            <p:cNvSpPr txBox="1"/>
            <p:nvPr/>
          </p:nvSpPr>
          <p:spPr>
            <a:xfrm rot="16200000">
              <a:off x="10341391" y="3105834"/>
              <a:ext cx="1992086" cy="646331"/>
            </a:xfrm>
            <a:prstGeom prst="rect">
              <a:avLst/>
            </a:prstGeom>
            <a:noFill/>
            <a:ln>
              <a:solidFill>
                <a:srgbClr val="C00000"/>
              </a:solidFill>
            </a:ln>
          </p:spPr>
          <p:txBody>
            <a:bodyPr wrap="square" rtlCol="0">
              <a:spAutoFit/>
            </a:bodyPr>
            <a:lstStyle/>
            <a:p>
              <a:pPr algn="ctr"/>
              <a:r>
                <a:rPr lang="en-US" sz="3600" b="1" dirty="0">
                  <a:solidFill>
                    <a:srgbClr val="F0EEF0"/>
                  </a:solidFill>
                  <a:latin typeface="Tw Cen MT" panose="020B0602020104020603" pitchFamily="34" charset="0"/>
                </a:rPr>
                <a:t>data</a:t>
              </a:r>
            </a:p>
          </p:txBody>
        </p:sp>
        <p:pic>
          <p:nvPicPr>
            <p:cNvPr id="42" name="Picture 41">
              <a:extLst>
                <a:ext uri="{FF2B5EF4-FFF2-40B4-BE49-F238E27FC236}">
                  <a16:creationId xmlns:a16="http://schemas.microsoft.com/office/drawing/2014/main" id="{83A620A7-5483-4447-9670-0F8D67F36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a:ln>
              <a:solidFill>
                <a:srgbClr val="C00000"/>
              </a:solidFill>
            </a:ln>
          </p:spPr>
        </p:pic>
      </p:grpSp>
      <p:grpSp>
        <p:nvGrpSpPr>
          <p:cNvPr id="43" name="Group 42">
            <a:extLst>
              <a:ext uri="{FF2B5EF4-FFF2-40B4-BE49-F238E27FC236}">
                <a16:creationId xmlns:a16="http://schemas.microsoft.com/office/drawing/2014/main" id="{B02914A7-C65F-4EFB-8FF4-9BB283DC3935}"/>
              </a:ext>
            </a:extLst>
          </p:cNvPr>
          <p:cNvGrpSpPr/>
          <p:nvPr/>
        </p:nvGrpSpPr>
        <p:grpSpPr>
          <a:xfrm>
            <a:off x="-7847639" y="0"/>
            <a:ext cx="9961092" cy="6858000"/>
            <a:chOff x="491575" y="0"/>
            <a:chExt cx="9961092" cy="6858000"/>
          </a:xfrm>
        </p:grpSpPr>
        <p:sp>
          <p:nvSpPr>
            <p:cNvPr id="44" name="Rectangle 43">
              <a:extLst>
                <a:ext uri="{FF2B5EF4-FFF2-40B4-BE49-F238E27FC236}">
                  <a16:creationId xmlns:a16="http://schemas.microsoft.com/office/drawing/2014/main" id="{99DA66B2-8A11-4397-B997-59A37787FEF8}"/>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1A8923D-952E-459F-92C0-CCE4C5E45F88}"/>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DD73F442-B2F9-477E-B4DE-956CBA09D9C3}"/>
                </a:ext>
              </a:extLst>
            </p:cNvPr>
            <p:cNvSpPr txBox="1"/>
            <p:nvPr/>
          </p:nvSpPr>
          <p:spPr>
            <a:xfrm rot="16200000">
              <a:off x="9117129" y="3189611"/>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timeline</a:t>
              </a:r>
            </a:p>
          </p:txBody>
        </p:sp>
        <p:pic>
          <p:nvPicPr>
            <p:cNvPr id="47" name="Picture 46">
              <a:extLst>
                <a:ext uri="{FF2B5EF4-FFF2-40B4-BE49-F238E27FC236}">
                  <a16:creationId xmlns:a16="http://schemas.microsoft.com/office/drawing/2014/main" id="{7654DCD4-7920-4D83-8D7F-6D3A71A16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48" name="Group 47">
            <a:extLst>
              <a:ext uri="{FF2B5EF4-FFF2-40B4-BE49-F238E27FC236}">
                <a16:creationId xmlns:a16="http://schemas.microsoft.com/office/drawing/2014/main" id="{7A67CF96-B24C-4BAD-8466-B32ECC2753A1}"/>
              </a:ext>
            </a:extLst>
          </p:cNvPr>
          <p:cNvGrpSpPr/>
          <p:nvPr/>
        </p:nvGrpSpPr>
        <p:grpSpPr>
          <a:xfrm>
            <a:off x="-7985197" y="0"/>
            <a:ext cx="9574094" cy="6858000"/>
            <a:chOff x="491575" y="0"/>
            <a:chExt cx="9574094" cy="6858000"/>
          </a:xfrm>
        </p:grpSpPr>
        <p:sp>
          <p:nvSpPr>
            <p:cNvPr id="49" name="Rectangle 48">
              <a:extLst>
                <a:ext uri="{FF2B5EF4-FFF2-40B4-BE49-F238E27FC236}">
                  <a16:creationId xmlns:a16="http://schemas.microsoft.com/office/drawing/2014/main" id="{8B7B7434-49BE-47D6-BAE6-9B9134F0EC8C}"/>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80296C0-D397-432D-B5A1-CA7DA186EB14}"/>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73DE47E8-526D-4A96-A671-69E14D20D1EB}"/>
                </a:ext>
              </a:extLst>
            </p:cNvPr>
            <p:cNvSpPr txBox="1"/>
            <p:nvPr/>
          </p:nvSpPr>
          <p:spPr>
            <a:xfrm rot="16200000">
              <a:off x="8746453" y="3189610"/>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DSS</a:t>
              </a:r>
            </a:p>
          </p:txBody>
        </p:sp>
        <p:pic>
          <p:nvPicPr>
            <p:cNvPr id="83" name="Picture 82">
              <a:extLst>
                <a:ext uri="{FF2B5EF4-FFF2-40B4-BE49-F238E27FC236}">
                  <a16:creationId xmlns:a16="http://schemas.microsoft.com/office/drawing/2014/main" id="{7FD4AAEC-83E5-4832-BEA2-517A195B2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84" name="Rectangle 83">
            <a:extLst>
              <a:ext uri="{FF2B5EF4-FFF2-40B4-BE49-F238E27FC236}">
                <a16:creationId xmlns:a16="http://schemas.microsoft.com/office/drawing/2014/main" id="{3C6BBB46-3AAE-49B1-8F56-3535CC357FEB}"/>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FA452EB0-3109-45BB-9389-19F84818FE30}"/>
              </a:ext>
            </a:extLst>
          </p:cNvPr>
          <p:cNvGrpSpPr/>
          <p:nvPr/>
        </p:nvGrpSpPr>
        <p:grpSpPr>
          <a:xfrm>
            <a:off x="-7638543" y="-1"/>
            <a:ext cx="8692332" cy="6858000"/>
            <a:chOff x="718505" y="-1"/>
            <a:chExt cx="8692332" cy="6858000"/>
          </a:xfrm>
        </p:grpSpPr>
        <p:sp>
          <p:nvSpPr>
            <p:cNvPr id="86" name="Rectangle 85">
              <a:extLst>
                <a:ext uri="{FF2B5EF4-FFF2-40B4-BE49-F238E27FC236}">
                  <a16:creationId xmlns:a16="http://schemas.microsoft.com/office/drawing/2014/main" id="{DF941D0C-24DA-4E77-BE08-34D6F94BD6FB}"/>
                </a:ext>
              </a:extLst>
            </p:cNvPr>
            <p:cNvSpPr/>
            <p:nvPr/>
          </p:nvSpPr>
          <p:spPr>
            <a:xfrm>
              <a:off x="718505"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09747D82-077A-45F5-8822-6A7F978E7845}"/>
                </a:ext>
              </a:extLst>
            </p:cNvPr>
            <p:cNvSpPr/>
            <p:nvPr/>
          </p:nvSpPr>
          <p:spPr>
            <a:xfrm>
              <a:off x="8242436" y="2337439"/>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D0B26FA9-EA76-44C1-BA33-E4EBB060AC7E}"/>
                </a:ext>
              </a:extLst>
            </p:cNvPr>
            <p:cNvSpPr txBox="1"/>
            <p:nvPr/>
          </p:nvSpPr>
          <p:spPr>
            <a:xfrm rot="16200000">
              <a:off x="8091629" y="3189609"/>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users</a:t>
              </a:r>
            </a:p>
          </p:txBody>
        </p:sp>
        <p:pic>
          <p:nvPicPr>
            <p:cNvPr id="89" name="Picture 88">
              <a:extLst>
                <a:ext uri="{FF2B5EF4-FFF2-40B4-BE49-F238E27FC236}">
                  <a16:creationId xmlns:a16="http://schemas.microsoft.com/office/drawing/2014/main" id="{EF138C1A-5B68-42BE-B6B8-0EE1F4738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340472" y="3247473"/>
              <a:ext cx="530600" cy="530600"/>
            </a:xfrm>
            <a:prstGeom prst="rect">
              <a:avLst/>
            </a:prstGeom>
          </p:spPr>
        </p:pic>
      </p:grpSp>
      <p:grpSp>
        <p:nvGrpSpPr>
          <p:cNvPr id="90" name="Group 89">
            <a:extLst>
              <a:ext uri="{FF2B5EF4-FFF2-40B4-BE49-F238E27FC236}">
                <a16:creationId xmlns:a16="http://schemas.microsoft.com/office/drawing/2014/main" id="{2C48F6F2-7791-4D91-ADEC-77FE8FA739E3}"/>
              </a:ext>
            </a:extLst>
          </p:cNvPr>
          <p:cNvGrpSpPr/>
          <p:nvPr/>
        </p:nvGrpSpPr>
        <p:grpSpPr>
          <a:xfrm>
            <a:off x="-9395082" y="-1"/>
            <a:ext cx="9927504" cy="6858000"/>
            <a:chOff x="-9337032" y="-1"/>
            <a:chExt cx="9927504" cy="6858000"/>
          </a:xfrm>
        </p:grpSpPr>
        <p:sp>
          <p:nvSpPr>
            <p:cNvPr id="91" name="Rectangle 90">
              <a:extLst>
                <a:ext uri="{FF2B5EF4-FFF2-40B4-BE49-F238E27FC236}">
                  <a16:creationId xmlns:a16="http://schemas.microsoft.com/office/drawing/2014/main" id="{F8ED37E9-9873-442F-9B7C-7F4BC1A8F51E}"/>
                </a:ext>
              </a:extLst>
            </p:cNvPr>
            <p:cNvSpPr/>
            <p:nvPr/>
          </p:nvSpPr>
          <p:spPr>
            <a:xfrm>
              <a:off x="-9337032" y="-1"/>
              <a:ext cx="992350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reeform: Shape 91">
              <a:extLst>
                <a:ext uri="{FF2B5EF4-FFF2-40B4-BE49-F238E27FC236}">
                  <a16:creationId xmlns:a16="http://schemas.microsoft.com/office/drawing/2014/main" id="{F2E020DE-B46A-4F47-97AB-BB6C9038FA2E}"/>
                </a:ext>
              </a:extLst>
            </p:cNvPr>
            <p:cNvSpPr/>
            <p:nvPr/>
          </p:nvSpPr>
          <p:spPr>
            <a:xfrm>
              <a:off x="-577928" y="2337438"/>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7CF05B7C-3B2D-4CAB-9132-7B756B442063}"/>
                </a:ext>
              </a:extLst>
            </p:cNvPr>
            <p:cNvSpPr txBox="1"/>
            <p:nvPr/>
          </p:nvSpPr>
          <p:spPr>
            <a:xfrm rot="16200000">
              <a:off x="-738260" y="3189608"/>
              <a:ext cx="1992086" cy="646331"/>
            </a:xfrm>
            <a:prstGeom prst="rect">
              <a:avLst/>
            </a:prstGeom>
            <a:noFill/>
          </p:spPr>
          <p:txBody>
            <a:bodyPr wrap="square" rtlCol="0">
              <a:spAutoFit/>
            </a:bodyPr>
            <a:lstStyle/>
            <a:p>
              <a:pPr algn="ctr"/>
              <a:r>
                <a:rPr lang="en-US" sz="3600" b="1" dirty="0">
                  <a:solidFill>
                    <a:srgbClr val="F0EEF0"/>
                  </a:solidFill>
                  <a:latin typeface="Tw Cen MT" panose="020B0602020104020603" pitchFamily="34" charset="0"/>
                </a:rPr>
                <a:t>ahead</a:t>
              </a:r>
            </a:p>
          </p:txBody>
        </p:sp>
        <p:pic>
          <p:nvPicPr>
            <p:cNvPr id="94" name="Picture 93">
              <a:extLst>
                <a:ext uri="{FF2B5EF4-FFF2-40B4-BE49-F238E27FC236}">
                  <a16:creationId xmlns:a16="http://schemas.microsoft.com/office/drawing/2014/main" id="{A04E2F48-2025-4003-B590-1DD957710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1912" y="3247473"/>
              <a:ext cx="530600" cy="530600"/>
            </a:xfrm>
            <a:prstGeom prst="rect">
              <a:avLst/>
            </a:prstGeom>
          </p:spPr>
        </p:pic>
      </p:grpSp>
      <p:grpSp>
        <p:nvGrpSpPr>
          <p:cNvPr id="100" name="Group 99">
            <a:extLst>
              <a:ext uri="{FF2B5EF4-FFF2-40B4-BE49-F238E27FC236}">
                <a16:creationId xmlns:a16="http://schemas.microsoft.com/office/drawing/2014/main" id="{12310FCA-56F2-4778-94B7-C1B5FD53AE20}"/>
              </a:ext>
            </a:extLst>
          </p:cNvPr>
          <p:cNvGrpSpPr/>
          <p:nvPr/>
        </p:nvGrpSpPr>
        <p:grpSpPr>
          <a:xfrm>
            <a:off x="3921801" y="268419"/>
            <a:ext cx="1687050" cy="1894017"/>
            <a:chOff x="3884465" y="2182683"/>
            <a:chExt cx="1805441" cy="1894017"/>
          </a:xfrm>
        </p:grpSpPr>
        <p:sp>
          <p:nvSpPr>
            <p:cNvPr id="101" name="Rectangle: Top Corners Rounded 100">
              <a:extLst>
                <a:ext uri="{FF2B5EF4-FFF2-40B4-BE49-F238E27FC236}">
                  <a16:creationId xmlns:a16="http://schemas.microsoft.com/office/drawing/2014/main" id="{E792FABC-AA8F-4748-B8FA-DBB9112863AC}"/>
                </a:ext>
              </a:extLst>
            </p:cNvPr>
            <p:cNvSpPr/>
            <p:nvPr/>
          </p:nvSpPr>
          <p:spPr>
            <a:xfrm>
              <a:off x="3991395" y="2209800"/>
              <a:ext cx="1591582" cy="1866900"/>
            </a:xfrm>
            <a:prstGeom prst="round2SameRect">
              <a:avLst>
                <a:gd name="adj1" fmla="val 12063"/>
                <a:gd name="adj2" fmla="val 0"/>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83919267-9DA5-4811-B4F4-94D72398E7FD}"/>
                </a:ext>
              </a:extLst>
            </p:cNvPr>
            <p:cNvSpPr txBox="1"/>
            <p:nvPr/>
          </p:nvSpPr>
          <p:spPr>
            <a:xfrm>
              <a:off x="3884465" y="2182683"/>
              <a:ext cx="1805441" cy="400110"/>
            </a:xfrm>
            <a:prstGeom prst="rect">
              <a:avLst/>
            </a:prstGeom>
            <a:noFill/>
          </p:spPr>
          <p:txBody>
            <a:bodyPr wrap="square" rtlCol="0">
              <a:spAutoFit/>
            </a:bodyPr>
            <a:lstStyle/>
            <a:p>
              <a:pPr algn="ctr"/>
              <a:r>
                <a:rPr lang="en-US" sz="2000" b="1" dirty="0">
                  <a:solidFill>
                    <a:srgbClr val="E6E7E9"/>
                  </a:solidFill>
                  <a:latin typeface="Tw Cen MT" panose="020B0602020104020603" pitchFamily="34" charset="0"/>
                </a:rPr>
                <a:t>1991-2020</a:t>
              </a:r>
              <a:endParaRPr lang="en-US" sz="2400" b="1" dirty="0">
                <a:solidFill>
                  <a:srgbClr val="E6E7E9"/>
                </a:solidFill>
                <a:latin typeface="Tw Cen MT" panose="020B0602020104020603" pitchFamily="34" charset="0"/>
              </a:endParaRPr>
            </a:p>
          </p:txBody>
        </p:sp>
        <p:sp>
          <p:nvSpPr>
            <p:cNvPr id="103" name="TextBox 102">
              <a:extLst>
                <a:ext uri="{FF2B5EF4-FFF2-40B4-BE49-F238E27FC236}">
                  <a16:creationId xmlns:a16="http://schemas.microsoft.com/office/drawing/2014/main" id="{FECB41C1-3E79-45AA-B100-38C9E092C776}"/>
                </a:ext>
              </a:extLst>
            </p:cNvPr>
            <p:cNvSpPr txBox="1"/>
            <p:nvPr/>
          </p:nvSpPr>
          <p:spPr>
            <a:xfrm>
              <a:off x="4339970" y="2529740"/>
              <a:ext cx="894432" cy="553998"/>
            </a:xfrm>
            <a:prstGeom prst="rect">
              <a:avLst/>
            </a:prstGeom>
            <a:noFill/>
          </p:spPr>
          <p:txBody>
            <a:bodyPr wrap="square" rtlCol="0">
              <a:spAutoFit/>
            </a:bodyPr>
            <a:lstStyle/>
            <a:p>
              <a:pPr algn="ctr"/>
              <a:r>
                <a:rPr lang="en-US" sz="1600" b="1" dirty="0">
                  <a:solidFill>
                    <a:srgbClr val="E6E7E9"/>
                  </a:solidFill>
                  <a:latin typeface="Tw Cen MT" panose="020B0602020104020603" pitchFamily="34" charset="0"/>
                </a:rPr>
                <a:t>WRD</a:t>
              </a:r>
              <a:endParaRPr lang="en-US" sz="2000" b="1" dirty="0">
                <a:solidFill>
                  <a:srgbClr val="E6E7E9"/>
                </a:solidFill>
                <a:latin typeface="Tw Cen MT" panose="020B0602020104020603" pitchFamily="34" charset="0"/>
              </a:endParaRPr>
            </a:p>
            <a:p>
              <a:pPr algn="ctr"/>
              <a:endParaRPr lang="en-US" sz="1400" b="1" dirty="0">
                <a:solidFill>
                  <a:srgbClr val="E6E7E9"/>
                </a:solidFill>
                <a:latin typeface="Tw Cen MT" panose="020B0602020104020603" pitchFamily="34" charset="0"/>
              </a:endParaRPr>
            </a:p>
          </p:txBody>
        </p:sp>
      </p:grpSp>
      <p:sp>
        <p:nvSpPr>
          <p:cNvPr id="109" name="Freeform: Shape 108">
            <a:extLst>
              <a:ext uri="{FF2B5EF4-FFF2-40B4-BE49-F238E27FC236}">
                <a16:creationId xmlns:a16="http://schemas.microsoft.com/office/drawing/2014/main" id="{406A5A75-24F0-496A-82D6-E2B37B100BBD}"/>
              </a:ext>
            </a:extLst>
          </p:cNvPr>
          <p:cNvSpPr/>
          <p:nvPr/>
        </p:nvSpPr>
        <p:spPr>
          <a:xfrm flipV="1">
            <a:off x="4035575" y="600193"/>
            <a:ext cx="1473359" cy="2360918"/>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860A9D1F-EDAE-418D-A3C8-F8109A2B052A}"/>
              </a:ext>
            </a:extLst>
          </p:cNvPr>
          <p:cNvGrpSpPr/>
          <p:nvPr/>
        </p:nvGrpSpPr>
        <p:grpSpPr>
          <a:xfrm>
            <a:off x="3994212" y="887318"/>
            <a:ext cx="1602596" cy="650722"/>
            <a:chOff x="3959501" y="3605353"/>
            <a:chExt cx="1602596" cy="752773"/>
          </a:xfrm>
        </p:grpSpPr>
        <p:sp>
          <p:nvSpPr>
            <p:cNvPr id="118" name="TextBox 117">
              <a:extLst>
                <a:ext uri="{FF2B5EF4-FFF2-40B4-BE49-F238E27FC236}">
                  <a16:creationId xmlns:a16="http://schemas.microsoft.com/office/drawing/2014/main" id="{91705BAF-DCDA-4FDC-8DA1-1FBA870AE5C8}"/>
                </a:ext>
              </a:extLst>
            </p:cNvPr>
            <p:cNvSpPr txBox="1"/>
            <p:nvPr/>
          </p:nvSpPr>
          <p:spPr>
            <a:xfrm>
              <a:off x="3959501" y="3605353"/>
              <a:ext cx="1591582" cy="369332"/>
            </a:xfrm>
            <a:prstGeom prst="rect">
              <a:avLst/>
            </a:prstGeom>
            <a:noFill/>
          </p:spPr>
          <p:txBody>
            <a:bodyPr wrap="square" rtlCol="0">
              <a:spAutoFit/>
            </a:bodyPr>
            <a:lstStyle/>
            <a:p>
              <a:pPr algn="ctr"/>
              <a:r>
                <a:rPr lang="en-US" b="1" dirty="0">
                  <a:solidFill>
                    <a:srgbClr val="52CBBE"/>
                  </a:solidFill>
                  <a:latin typeface="Tw Cen MT" panose="020B0602020104020603" pitchFamily="34" charset="0"/>
                </a:rPr>
                <a:t>Stream Gauge</a:t>
              </a:r>
            </a:p>
          </p:txBody>
        </p:sp>
        <p:sp>
          <p:nvSpPr>
            <p:cNvPr id="119" name="TextBox 118">
              <a:extLst>
                <a:ext uri="{FF2B5EF4-FFF2-40B4-BE49-F238E27FC236}">
                  <a16:creationId xmlns:a16="http://schemas.microsoft.com/office/drawing/2014/main" id="{BBD17202-B0A7-4912-9A5D-8F55518824B3}"/>
                </a:ext>
              </a:extLst>
            </p:cNvPr>
            <p:cNvSpPr txBox="1"/>
            <p:nvPr/>
          </p:nvSpPr>
          <p:spPr>
            <a:xfrm>
              <a:off x="3970515" y="4050349"/>
              <a:ext cx="1591582" cy="307777"/>
            </a:xfrm>
            <a:prstGeom prst="rect">
              <a:avLst/>
            </a:prstGeom>
            <a:noFill/>
          </p:spPr>
          <p:txBody>
            <a:bodyPr wrap="square" rtlCol="0">
              <a:spAutoFit/>
            </a:bodyPr>
            <a:lstStyle/>
            <a:p>
              <a:pPr algn="ctr"/>
              <a:r>
                <a:rPr lang="en-US" sz="1400" b="1" dirty="0">
                  <a:solidFill>
                    <a:srgbClr val="A6A6A6"/>
                  </a:solidFill>
                  <a:latin typeface="Tw Cen MT" panose="020B0602020104020603" pitchFamily="34" charset="0"/>
                </a:rPr>
                <a:t>Daily</a:t>
              </a:r>
            </a:p>
          </p:txBody>
        </p:sp>
      </p:grpSp>
      <p:grpSp>
        <p:nvGrpSpPr>
          <p:cNvPr id="104" name="Group 103">
            <a:extLst>
              <a:ext uri="{FF2B5EF4-FFF2-40B4-BE49-F238E27FC236}">
                <a16:creationId xmlns:a16="http://schemas.microsoft.com/office/drawing/2014/main" id="{A87830BE-EEF7-4034-8ABE-3212DB467DB4}"/>
              </a:ext>
            </a:extLst>
          </p:cNvPr>
          <p:cNvGrpSpPr/>
          <p:nvPr/>
        </p:nvGrpSpPr>
        <p:grpSpPr>
          <a:xfrm>
            <a:off x="2281727" y="254906"/>
            <a:ext cx="1714766" cy="1960062"/>
            <a:chOff x="1387588" y="2182683"/>
            <a:chExt cx="1805441" cy="1894017"/>
          </a:xfrm>
        </p:grpSpPr>
        <p:sp>
          <p:nvSpPr>
            <p:cNvPr id="105" name="Rectangle: Top Corners Rounded 104">
              <a:extLst>
                <a:ext uri="{FF2B5EF4-FFF2-40B4-BE49-F238E27FC236}">
                  <a16:creationId xmlns:a16="http://schemas.microsoft.com/office/drawing/2014/main" id="{F1B87F23-BD02-4DB3-947D-2F61C5B87FEF}"/>
                </a:ext>
              </a:extLst>
            </p:cNvPr>
            <p:cNvSpPr/>
            <p:nvPr/>
          </p:nvSpPr>
          <p:spPr>
            <a:xfrm>
              <a:off x="1494518" y="2209800"/>
              <a:ext cx="1591582" cy="1866900"/>
            </a:xfrm>
            <a:prstGeom prst="round2SameRect">
              <a:avLst>
                <a:gd name="adj1" fmla="val 12063"/>
                <a:gd name="adj2" fmla="val 0"/>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5D8301A0-49D9-41A5-A227-2E35458E6401}"/>
                </a:ext>
              </a:extLst>
            </p:cNvPr>
            <p:cNvSpPr txBox="1"/>
            <p:nvPr/>
          </p:nvSpPr>
          <p:spPr>
            <a:xfrm>
              <a:off x="1387588" y="2182683"/>
              <a:ext cx="1805441" cy="386628"/>
            </a:xfrm>
            <a:prstGeom prst="rect">
              <a:avLst/>
            </a:prstGeom>
            <a:noFill/>
          </p:spPr>
          <p:txBody>
            <a:bodyPr wrap="square" rtlCol="0">
              <a:spAutoFit/>
            </a:bodyPr>
            <a:lstStyle/>
            <a:p>
              <a:pPr algn="ctr"/>
              <a:r>
                <a:rPr lang="en-US" sz="2000" b="1" dirty="0">
                  <a:solidFill>
                    <a:srgbClr val="E6E7E9"/>
                  </a:solidFill>
                  <a:latin typeface="Tw Cen MT" panose="020B0602020104020603" pitchFamily="34" charset="0"/>
                </a:rPr>
                <a:t>1986 -2021</a:t>
              </a:r>
            </a:p>
          </p:txBody>
        </p:sp>
        <p:sp>
          <p:nvSpPr>
            <p:cNvPr id="107" name="TextBox 106">
              <a:extLst>
                <a:ext uri="{FF2B5EF4-FFF2-40B4-BE49-F238E27FC236}">
                  <a16:creationId xmlns:a16="http://schemas.microsoft.com/office/drawing/2014/main" id="{236675CF-5B12-4D6B-8C03-F29656450255}"/>
                </a:ext>
              </a:extLst>
            </p:cNvPr>
            <p:cNvSpPr txBox="1"/>
            <p:nvPr/>
          </p:nvSpPr>
          <p:spPr>
            <a:xfrm>
              <a:off x="1783405" y="2485402"/>
              <a:ext cx="982037" cy="336270"/>
            </a:xfrm>
            <a:prstGeom prst="rect">
              <a:avLst/>
            </a:prstGeom>
            <a:noFill/>
          </p:spPr>
          <p:txBody>
            <a:bodyPr wrap="square" rtlCol="0">
              <a:spAutoFit/>
            </a:bodyPr>
            <a:lstStyle/>
            <a:p>
              <a:pPr algn="ctr"/>
              <a:r>
                <a:rPr lang="en-US" sz="1600" b="1" dirty="0">
                  <a:solidFill>
                    <a:srgbClr val="E6E7E9"/>
                  </a:solidFill>
                  <a:latin typeface="Tw Cen MT" panose="020B0602020104020603" pitchFamily="34" charset="0"/>
                </a:rPr>
                <a:t>WRD</a:t>
              </a:r>
            </a:p>
          </p:txBody>
        </p:sp>
      </p:grpSp>
      <p:sp>
        <p:nvSpPr>
          <p:cNvPr id="108" name="Freeform: Shape 107">
            <a:extLst>
              <a:ext uri="{FF2B5EF4-FFF2-40B4-BE49-F238E27FC236}">
                <a16:creationId xmlns:a16="http://schemas.microsoft.com/office/drawing/2014/main" id="{48958204-CE05-4E79-AC55-C76FBB79E37F}"/>
              </a:ext>
            </a:extLst>
          </p:cNvPr>
          <p:cNvSpPr/>
          <p:nvPr/>
        </p:nvSpPr>
        <p:spPr>
          <a:xfrm flipV="1">
            <a:off x="2376026" y="596452"/>
            <a:ext cx="1511648" cy="2335327"/>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4" name="Group 113">
            <a:extLst>
              <a:ext uri="{FF2B5EF4-FFF2-40B4-BE49-F238E27FC236}">
                <a16:creationId xmlns:a16="http://schemas.microsoft.com/office/drawing/2014/main" id="{8D94F991-2744-4D5C-BE57-A0C261539D2C}"/>
              </a:ext>
            </a:extLst>
          </p:cNvPr>
          <p:cNvGrpSpPr/>
          <p:nvPr/>
        </p:nvGrpSpPr>
        <p:grpSpPr>
          <a:xfrm>
            <a:off x="2343857" y="878999"/>
            <a:ext cx="1598636" cy="955083"/>
            <a:chOff x="1455014" y="3532437"/>
            <a:chExt cx="1609377" cy="948644"/>
          </a:xfrm>
        </p:grpSpPr>
        <p:sp>
          <p:nvSpPr>
            <p:cNvPr id="115" name="TextBox 114">
              <a:extLst>
                <a:ext uri="{FF2B5EF4-FFF2-40B4-BE49-F238E27FC236}">
                  <a16:creationId xmlns:a16="http://schemas.microsoft.com/office/drawing/2014/main" id="{8721CE74-40AC-4223-B129-B3A270C7429B}"/>
                </a:ext>
              </a:extLst>
            </p:cNvPr>
            <p:cNvSpPr txBox="1"/>
            <p:nvPr/>
          </p:nvSpPr>
          <p:spPr>
            <a:xfrm>
              <a:off x="1455014" y="3532437"/>
              <a:ext cx="1591582" cy="580830"/>
            </a:xfrm>
            <a:prstGeom prst="rect">
              <a:avLst/>
            </a:prstGeom>
            <a:noFill/>
          </p:spPr>
          <p:txBody>
            <a:bodyPr wrap="square" rtlCol="0">
              <a:spAutoFit/>
            </a:bodyPr>
            <a:lstStyle/>
            <a:p>
              <a:pPr algn="ctr"/>
              <a:r>
                <a:rPr lang="en-US" sz="1600" b="1" dirty="0">
                  <a:solidFill>
                    <a:srgbClr val="FF5969"/>
                  </a:solidFill>
                  <a:latin typeface="Tw Cen MT" panose="020B0602020104020603" pitchFamily="34" charset="0"/>
                </a:rPr>
                <a:t>Rainfall and Weather</a:t>
              </a:r>
            </a:p>
          </p:txBody>
        </p:sp>
        <p:sp>
          <p:nvSpPr>
            <p:cNvPr id="116" name="TextBox 115">
              <a:extLst>
                <a:ext uri="{FF2B5EF4-FFF2-40B4-BE49-F238E27FC236}">
                  <a16:creationId xmlns:a16="http://schemas.microsoft.com/office/drawing/2014/main" id="{FC94FF53-E358-452A-A5CE-3296318ABBE9}"/>
                </a:ext>
              </a:extLst>
            </p:cNvPr>
            <p:cNvSpPr txBox="1"/>
            <p:nvPr/>
          </p:nvSpPr>
          <p:spPr>
            <a:xfrm>
              <a:off x="1472809" y="3957861"/>
              <a:ext cx="1591582" cy="523220"/>
            </a:xfrm>
            <a:prstGeom prst="rect">
              <a:avLst/>
            </a:prstGeom>
            <a:noFill/>
          </p:spPr>
          <p:txBody>
            <a:bodyPr wrap="square" rtlCol="0">
              <a:spAutoFit/>
            </a:bodyPr>
            <a:lstStyle/>
            <a:p>
              <a:pPr algn="ctr"/>
              <a:r>
                <a:rPr lang="en-US" sz="1400" b="1" dirty="0">
                  <a:solidFill>
                    <a:srgbClr val="A6A6A6"/>
                  </a:solidFill>
                  <a:latin typeface="Tw Cen MT" panose="020B0602020104020603" pitchFamily="34" charset="0"/>
                </a:rPr>
                <a:t>Hourly, Daily, Twice Daily</a:t>
              </a:r>
            </a:p>
          </p:txBody>
        </p:sp>
      </p:grpSp>
      <p:grpSp>
        <p:nvGrpSpPr>
          <p:cNvPr id="96" name="Group 95">
            <a:extLst>
              <a:ext uri="{FF2B5EF4-FFF2-40B4-BE49-F238E27FC236}">
                <a16:creationId xmlns:a16="http://schemas.microsoft.com/office/drawing/2014/main" id="{183EA2CA-A17F-4A6A-AC3E-6F8757F77880}"/>
              </a:ext>
            </a:extLst>
          </p:cNvPr>
          <p:cNvGrpSpPr/>
          <p:nvPr/>
        </p:nvGrpSpPr>
        <p:grpSpPr>
          <a:xfrm>
            <a:off x="7211239" y="235538"/>
            <a:ext cx="1857689" cy="1894017"/>
            <a:chOff x="6381342" y="2182683"/>
            <a:chExt cx="1805441" cy="1894017"/>
          </a:xfrm>
        </p:grpSpPr>
        <p:sp>
          <p:nvSpPr>
            <p:cNvPr id="97" name="Rectangle: Top Corners Rounded 96">
              <a:extLst>
                <a:ext uri="{FF2B5EF4-FFF2-40B4-BE49-F238E27FC236}">
                  <a16:creationId xmlns:a16="http://schemas.microsoft.com/office/drawing/2014/main" id="{225A95EB-3596-4C52-91EE-39023E85BE2D}"/>
                </a:ext>
              </a:extLst>
            </p:cNvPr>
            <p:cNvSpPr/>
            <p:nvPr/>
          </p:nvSpPr>
          <p:spPr>
            <a:xfrm>
              <a:off x="6566832" y="2209800"/>
              <a:ext cx="1408655" cy="1866900"/>
            </a:xfrm>
            <a:prstGeom prst="round2SameRect">
              <a:avLst>
                <a:gd name="adj1" fmla="val 12063"/>
                <a:gd name="adj2" fmla="val 0"/>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D9A6427C-7201-480C-B8BA-C01C9BCA7B52}"/>
                </a:ext>
              </a:extLst>
            </p:cNvPr>
            <p:cNvSpPr txBox="1"/>
            <p:nvPr/>
          </p:nvSpPr>
          <p:spPr>
            <a:xfrm>
              <a:off x="6381342" y="2182683"/>
              <a:ext cx="1805441" cy="400110"/>
            </a:xfrm>
            <a:prstGeom prst="rect">
              <a:avLst/>
            </a:prstGeom>
            <a:noFill/>
          </p:spPr>
          <p:txBody>
            <a:bodyPr wrap="square" rtlCol="0">
              <a:spAutoFit/>
            </a:bodyPr>
            <a:lstStyle/>
            <a:p>
              <a:pPr algn="ctr"/>
              <a:r>
                <a:rPr lang="en-US" sz="2000" b="1" dirty="0">
                  <a:solidFill>
                    <a:srgbClr val="E6E7E9"/>
                  </a:solidFill>
                  <a:latin typeface="Tw Cen MT" panose="020B0602020104020603" pitchFamily="34" charset="0"/>
                </a:rPr>
                <a:t>1986-2020</a:t>
              </a:r>
              <a:endParaRPr lang="en-US" sz="2400" b="1" dirty="0">
                <a:solidFill>
                  <a:srgbClr val="E6E7E9"/>
                </a:solidFill>
                <a:latin typeface="Tw Cen MT" panose="020B0602020104020603" pitchFamily="34" charset="0"/>
              </a:endParaRPr>
            </a:p>
          </p:txBody>
        </p:sp>
        <p:sp>
          <p:nvSpPr>
            <p:cNvPr id="99" name="TextBox 98">
              <a:extLst>
                <a:ext uri="{FF2B5EF4-FFF2-40B4-BE49-F238E27FC236}">
                  <a16:creationId xmlns:a16="http://schemas.microsoft.com/office/drawing/2014/main" id="{74F68486-5533-4B47-B6BA-92533CBB4036}"/>
                </a:ext>
              </a:extLst>
            </p:cNvPr>
            <p:cNvSpPr txBox="1"/>
            <p:nvPr/>
          </p:nvSpPr>
          <p:spPr>
            <a:xfrm>
              <a:off x="6836846" y="2512575"/>
              <a:ext cx="894432" cy="369332"/>
            </a:xfrm>
            <a:prstGeom prst="rect">
              <a:avLst/>
            </a:prstGeom>
            <a:noFill/>
          </p:spPr>
          <p:txBody>
            <a:bodyPr wrap="square" rtlCol="0">
              <a:spAutoFit/>
            </a:bodyPr>
            <a:lstStyle/>
            <a:p>
              <a:pPr algn="ctr"/>
              <a:r>
                <a:rPr lang="en-US" b="1" dirty="0">
                  <a:solidFill>
                    <a:srgbClr val="E6E7E9"/>
                  </a:solidFill>
                  <a:latin typeface="Tw Cen MT" panose="020B0602020104020603" pitchFamily="34" charset="0"/>
                </a:rPr>
                <a:t>GWD</a:t>
              </a:r>
            </a:p>
          </p:txBody>
        </p:sp>
      </p:grpSp>
      <p:sp>
        <p:nvSpPr>
          <p:cNvPr id="110" name="Freeform: Shape 109">
            <a:extLst>
              <a:ext uri="{FF2B5EF4-FFF2-40B4-BE49-F238E27FC236}">
                <a16:creationId xmlns:a16="http://schemas.microsoft.com/office/drawing/2014/main" id="{B8C3E14B-EBB2-49A7-9A4E-9C6AFAF9A364}"/>
              </a:ext>
            </a:extLst>
          </p:cNvPr>
          <p:cNvSpPr/>
          <p:nvPr/>
        </p:nvSpPr>
        <p:spPr>
          <a:xfrm flipV="1">
            <a:off x="7394274" y="618589"/>
            <a:ext cx="1449420" cy="2342521"/>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1F66AC79-730F-4E07-974E-4F08542F2C4A}"/>
              </a:ext>
            </a:extLst>
          </p:cNvPr>
          <p:cNvGrpSpPr/>
          <p:nvPr/>
        </p:nvGrpSpPr>
        <p:grpSpPr>
          <a:xfrm>
            <a:off x="7339160" y="903905"/>
            <a:ext cx="1591582" cy="658941"/>
            <a:chOff x="6488272" y="3647921"/>
            <a:chExt cx="1591582" cy="658941"/>
          </a:xfrm>
        </p:grpSpPr>
        <p:sp>
          <p:nvSpPr>
            <p:cNvPr id="121" name="TextBox 120">
              <a:extLst>
                <a:ext uri="{FF2B5EF4-FFF2-40B4-BE49-F238E27FC236}">
                  <a16:creationId xmlns:a16="http://schemas.microsoft.com/office/drawing/2014/main" id="{D025EBC6-5731-4D97-B58C-0E0C20D47817}"/>
                </a:ext>
              </a:extLst>
            </p:cNvPr>
            <p:cNvSpPr txBox="1"/>
            <p:nvPr/>
          </p:nvSpPr>
          <p:spPr>
            <a:xfrm>
              <a:off x="6488272" y="3647921"/>
              <a:ext cx="1591582" cy="369332"/>
            </a:xfrm>
            <a:prstGeom prst="rect">
              <a:avLst/>
            </a:prstGeom>
            <a:noFill/>
          </p:spPr>
          <p:txBody>
            <a:bodyPr wrap="square" rtlCol="0">
              <a:spAutoFit/>
            </a:bodyPr>
            <a:lstStyle/>
            <a:p>
              <a:pPr algn="ctr"/>
              <a:r>
                <a:rPr lang="en-US" b="1" dirty="0">
                  <a:solidFill>
                    <a:srgbClr val="FEC630"/>
                  </a:solidFill>
                  <a:latin typeface="Tw Cen MT" panose="020B0602020104020603" pitchFamily="34" charset="0"/>
                </a:rPr>
                <a:t>Ground Water</a:t>
              </a:r>
            </a:p>
          </p:txBody>
        </p:sp>
        <p:sp>
          <p:nvSpPr>
            <p:cNvPr id="122" name="TextBox 121">
              <a:extLst>
                <a:ext uri="{FF2B5EF4-FFF2-40B4-BE49-F238E27FC236}">
                  <a16:creationId xmlns:a16="http://schemas.microsoft.com/office/drawing/2014/main" id="{B38973E8-8FEC-48EF-89C3-A1086AD31515}"/>
                </a:ext>
              </a:extLst>
            </p:cNvPr>
            <p:cNvSpPr txBox="1"/>
            <p:nvPr/>
          </p:nvSpPr>
          <p:spPr>
            <a:xfrm>
              <a:off x="6488272" y="3999085"/>
              <a:ext cx="1591582" cy="307777"/>
            </a:xfrm>
            <a:prstGeom prst="rect">
              <a:avLst/>
            </a:prstGeom>
            <a:noFill/>
          </p:spPr>
          <p:txBody>
            <a:bodyPr wrap="square" rtlCol="0">
              <a:spAutoFit/>
            </a:bodyPr>
            <a:lstStyle/>
            <a:p>
              <a:pPr algn="ctr"/>
              <a:r>
                <a:rPr lang="en-US" sz="1400" b="1" dirty="0">
                  <a:solidFill>
                    <a:srgbClr val="A6A6A6"/>
                  </a:solidFill>
                  <a:latin typeface="Tw Cen MT" panose="020B0602020104020603" pitchFamily="34" charset="0"/>
                </a:rPr>
                <a:t>Daily</a:t>
              </a:r>
            </a:p>
          </p:txBody>
        </p:sp>
      </p:grpSp>
      <p:sp>
        <p:nvSpPr>
          <p:cNvPr id="68" name="TextBox 67">
            <a:extLst>
              <a:ext uri="{FF2B5EF4-FFF2-40B4-BE49-F238E27FC236}">
                <a16:creationId xmlns:a16="http://schemas.microsoft.com/office/drawing/2014/main" id="{2276AE31-8126-4B67-BAAE-8D4B32860446}"/>
              </a:ext>
            </a:extLst>
          </p:cNvPr>
          <p:cNvSpPr txBox="1"/>
          <p:nvPr/>
        </p:nvSpPr>
        <p:spPr>
          <a:xfrm>
            <a:off x="2370541" y="2315549"/>
            <a:ext cx="1580960" cy="584775"/>
          </a:xfrm>
          <a:prstGeom prst="rect">
            <a:avLst/>
          </a:prstGeom>
          <a:noFill/>
        </p:spPr>
        <p:txBody>
          <a:bodyPr wrap="square" rtlCol="0">
            <a:spAutoFit/>
          </a:bodyPr>
          <a:lstStyle/>
          <a:p>
            <a:pPr algn="ctr"/>
            <a:r>
              <a:rPr lang="en-US" b="1" dirty="0">
                <a:solidFill>
                  <a:srgbClr val="FF5969"/>
                </a:solidFill>
                <a:latin typeface="Tw Cen MT" panose="020B0602020104020603" pitchFamily="34" charset="0"/>
              </a:rPr>
              <a:t>1071</a:t>
            </a:r>
            <a:r>
              <a:rPr lang="en-US" sz="1400" b="1" dirty="0">
                <a:solidFill>
                  <a:srgbClr val="FF5969"/>
                </a:solidFill>
                <a:latin typeface="Tw Cen MT" panose="020B0602020104020603" pitchFamily="34" charset="0"/>
              </a:rPr>
              <a:t> Stations 5,34,030 Records</a:t>
            </a:r>
          </a:p>
        </p:txBody>
      </p:sp>
      <p:grpSp>
        <p:nvGrpSpPr>
          <p:cNvPr id="61" name="Group 60">
            <a:extLst>
              <a:ext uri="{FF2B5EF4-FFF2-40B4-BE49-F238E27FC236}">
                <a16:creationId xmlns:a16="http://schemas.microsoft.com/office/drawing/2014/main" id="{3554D0CA-D54C-40A9-8EB6-3B538FF58CF7}"/>
              </a:ext>
            </a:extLst>
          </p:cNvPr>
          <p:cNvGrpSpPr/>
          <p:nvPr/>
        </p:nvGrpSpPr>
        <p:grpSpPr>
          <a:xfrm>
            <a:off x="2682427" y="1800966"/>
            <a:ext cx="835438" cy="610267"/>
            <a:chOff x="4705646" y="2575380"/>
            <a:chExt cx="1044717" cy="1013523"/>
          </a:xfrm>
        </p:grpSpPr>
        <p:pic>
          <p:nvPicPr>
            <p:cNvPr id="62" name="Picture 4" descr="Free rain clipart public domain rain clip art image and graphics">
              <a:extLst>
                <a:ext uri="{FF2B5EF4-FFF2-40B4-BE49-F238E27FC236}">
                  <a16:creationId xmlns:a16="http://schemas.microsoft.com/office/drawing/2014/main" id="{52A4A1CF-9808-4828-877A-58B2C89FF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648" y="2575380"/>
              <a:ext cx="953715" cy="1013521"/>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1B97F3F5-AF2A-4F7C-93E4-1BF31A106E8A}"/>
                </a:ext>
              </a:extLst>
            </p:cNvPr>
            <p:cNvSpPr txBox="1"/>
            <p:nvPr/>
          </p:nvSpPr>
          <p:spPr>
            <a:xfrm>
              <a:off x="4705646" y="3177141"/>
              <a:ext cx="249860" cy="411762"/>
            </a:xfrm>
            <a:prstGeom prst="rect">
              <a:avLst/>
            </a:prstGeom>
            <a:noFill/>
          </p:spPr>
          <p:txBody>
            <a:bodyPr wrap="none" rtlCol="0">
              <a:spAutoFit/>
            </a:bodyPr>
            <a:lstStyle/>
            <a:p>
              <a:endParaRPr lang="en-US" dirty="0"/>
            </a:p>
          </p:txBody>
        </p:sp>
      </p:grpSp>
      <p:pic>
        <p:nvPicPr>
          <p:cNvPr id="67" name="Picture 8" descr="Free Stream Clip Art with No Background - ClipartKey">
            <a:extLst>
              <a:ext uri="{FF2B5EF4-FFF2-40B4-BE49-F238E27FC236}">
                <a16:creationId xmlns:a16="http://schemas.microsoft.com/office/drawing/2014/main" id="{DF3EC8BA-678B-4262-85AD-B3E2D4737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083" y="1729478"/>
            <a:ext cx="818309" cy="41316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8BC60668-7118-486A-8B42-790548D4AAA3}"/>
              </a:ext>
            </a:extLst>
          </p:cNvPr>
          <p:cNvSpPr txBox="1"/>
          <p:nvPr/>
        </p:nvSpPr>
        <p:spPr>
          <a:xfrm>
            <a:off x="4168333" y="2209823"/>
            <a:ext cx="1193986" cy="830997"/>
          </a:xfrm>
          <a:prstGeom prst="rect">
            <a:avLst/>
          </a:prstGeom>
          <a:noFill/>
        </p:spPr>
        <p:txBody>
          <a:bodyPr wrap="square" rtlCol="0">
            <a:spAutoFit/>
          </a:bodyPr>
          <a:lstStyle/>
          <a:p>
            <a:pPr algn="ctr"/>
            <a:r>
              <a:rPr lang="en-US" sz="2000" b="1" dirty="0">
                <a:solidFill>
                  <a:srgbClr val="52CBBE"/>
                </a:solidFill>
                <a:latin typeface="Tw Cen MT" panose="020B0602020104020603" pitchFamily="34" charset="0"/>
              </a:rPr>
              <a:t>44 </a:t>
            </a:r>
            <a:r>
              <a:rPr lang="en-US" sz="1600" b="1" dirty="0">
                <a:solidFill>
                  <a:srgbClr val="52CBBE"/>
                </a:solidFill>
                <a:latin typeface="Tw Cen MT" panose="020B0602020104020603" pitchFamily="34" charset="0"/>
              </a:rPr>
              <a:t>Stations</a:t>
            </a:r>
          </a:p>
          <a:p>
            <a:pPr algn="ctr"/>
            <a:r>
              <a:rPr lang="en-US" sz="1400" b="1" dirty="0">
                <a:solidFill>
                  <a:srgbClr val="52CBBE"/>
                </a:solidFill>
                <a:latin typeface="Tw Cen MT" panose="020B0602020104020603" pitchFamily="34" charset="0"/>
              </a:rPr>
              <a:t>9751 Records</a:t>
            </a:r>
          </a:p>
          <a:p>
            <a:pPr algn="ctr"/>
            <a:endParaRPr lang="en-US" sz="1400" b="1" dirty="0">
              <a:solidFill>
                <a:srgbClr val="52CBBE"/>
              </a:solidFill>
              <a:latin typeface="Tw Cen MT" panose="020B0602020104020603" pitchFamily="34" charset="0"/>
            </a:endParaRPr>
          </a:p>
        </p:txBody>
      </p:sp>
      <p:pic>
        <p:nvPicPr>
          <p:cNvPr id="71" name="Picture 12" descr="Hand Pump Illustrations, Royalty-Free Vector Graphics &amp; Clip Art ...">
            <a:extLst>
              <a:ext uri="{FF2B5EF4-FFF2-40B4-BE49-F238E27FC236}">
                <a16:creationId xmlns:a16="http://schemas.microsoft.com/office/drawing/2014/main" id="{470C80AE-61F7-4FAC-ADCD-944F19171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513" y="1639809"/>
            <a:ext cx="760003" cy="695588"/>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3AAB9CDF-BA68-42A9-91E2-4E174CE74A72}"/>
              </a:ext>
            </a:extLst>
          </p:cNvPr>
          <p:cNvSpPr txBox="1"/>
          <p:nvPr/>
        </p:nvSpPr>
        <p:spPr>
          <a:xfrm>
            <a:off x="7402097" y="2264776"/>
            <a:ext cx="1539599" cy="584775"/>
          </a:xfrm>
          <a:prstGeom prst="rect">
            <a:avLst/>
          </a:prstGeom>
          <a:noFill/>
        </p:spPr>
        <p:txBody>
          <a:bodyPr wrap="square" rtlCol="0">
            <a:spAutoFit/>
          </a:bodyPr>
          <a:lstStyle/>
          <a:p>
            <a:r>
              <a:rPr lang="en-US" b="1" dirty="0">
                <a:solidFill>
                  <a:schemeClr val="accent4"/>
                </a:solidFill>
                <a:latin typeface="Tw Cen MT" panose="020B0602020104020603" pitchFamily="34" charset="0"/>
              </a:rPr>
              <a:t>2347</a:t>
            </a:r>
            <a:r>
              <a:rPr lang="en-US" sz="1600" b="1" dirty="0">
                <a:solidFill>
                  <a:schemeClr val="accent4"/>
                </a:solidFill>
                <a:latin typeface="Tw Cen MT" panose="020B0602020104020603" pitchFamily="34" charset="0"/>
              </a:rPr>
              <a:t> Locations</a:t>
            </a:r>
          </a:p>
          <a:p>
            <a:r>
              <a:rPr lang="en-US" sz="1400" b="1" dirty="0">
                <a:solidFill>
                  <a:schemeClr val="accent4"/>
                </a:solidFill>
                <a:latin typeface="Tw Cen MT" panose="020B0602020104020603" pitchFamily="34" charset="0"/>
              </a:rPr>
              <a:t>1,71,873 Records</a:t>
            </a:r>
            <a:endParaRPr lang="en-US" sz="1600" b="1" dirty="0">
              <a:solidFill>
                <a:schemeClr val="accent4"/>
              </a:solidFill>
              <a:latin typeface="Tw Cen MT" panose="020B0602020104020603" pitchFamily="34" charset="0"/>
            </a:endParaRPr>
          </a:p>
        </p:txBody>
      </p:sp>
      <p:grpSp>
        <p:nvGrpSpPr>
          <p:cNvPr id="113" name="Group 112">
            <a:extLst>
              <a:ext uri="{FF2B5EF4-FFF2-40B4-BE49-F238E27FC236}">
                <a16:creationId xmlns:a16="http://schemas.microsoft.com/office/drawing/2014/main" id="{9220B9AC-A3C0-463C-B4F1-D7302EDD81F0}"/>
              </a:ext>
            </a:extLst>
          </p:cNvPr>
          <p:cNvGrpSpPr/>
          <p:nvPr/>
        </p:nvGrpSpPr>
        <p:grpSpPr>
          <a:xfrm>
            <a:off x="5674660" y="295256"/>
            <a:ext cx="1539001" cy="1932000"/>
            <a:chOff x="1494518" y="2209800"/>
            <a:chExt cx="1591582" cy="1866900"/>
          </a:xfrm>
          <a:solidFill>
            <a:srgbClr val="00B0F0"/>
          </a:solidFill>
        </p:grpSpPr>
        <p:sp>
          <p:nvSpPr>
            <p:cNvPr id="123" name="Rectangle: Top Corners Rounded 122">
              <a:extLst>
                <a:ext uri="{FF2B5EF4-FFF2-40B4-BE49-F238E27FC236}">
                  <a16:creationId xmlns:a16="http://schemas.microsoft.com/office/drawing/2014/main" id="{27924890-03BF-433C-A02D-DBC061663761}"/>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58AEADC4-34A7-4252-BDD1-05A8EA59820D}"/>
                </a:ext>
              </a:extLst>
            </p:cNvPr>
            <p:cNvSpPr txBox="1"/>
            <p:nvPr/>
          </p:nvSpPr>
          <p:spPr>
            <a:xfrm>
              <a:off x="1570052" y="2246401"/>
              <a:ext cx="1465124" cy="386628"/>
            </a:xfrm>
            <a:prstGeom prst="rect">
              <a:avLst/>
            </a:prstGeom>
            <a:grpFill/>
          </p:spPr>
          <p:txBody>
            <a:bodyPr wrap="square" rtlCol="0">
              <a:spAutoFit/>
            </a:bodyPr>
            <a:lstStyle/>
            <a:p>
              <a:pPr algn="ctr"/>
              <a:r>
                <a:rPr lang="en-US" sz="2000" b="1" dirty="0">
                  <a:solidFill>
                    <a:srgbClr val="E6E7E9"/>
                  </a:solidFill>
                  <a:latin typeface="Tw Cen MT" panose="020B0602020104020603" pitchFamily="34" charset="0"/>
                </a:rPr>
                <a:t>1986 -2021</a:t>
              </a:r>
            </a:p>
          </p:txBody>
        </p:sp>
        <p:sp>
          <p:nvSpPr>
            <p:cNvPr id="125" name="TextBox 124">
              <a:extLst>
                <a:ext uri="{FF2B5EF4-FFF2-40B4-BE49-F238E27FC236}">
                  <a16:creationId xmlns:a16="http://schemas.microsoft.com/office/drawing/2014/main" id="{852F3167-843F-4E3E-9E2E-9F94E3DD6375}"/>
                </a:ext>
              </a:extLst>
            </p:cNvPr>
            <p:cNvSpPr txBox="1"/>
            <p:nvPr/>
          </p:nvSpPr>
          <p:spPr>
            <a:xfrm>
              <a:off x="1783405" y="2551467"/>
              <a:ext cx="982038" cy="336270"/>
            </a:xfrm>
            <a:prstGeom prst="rect">
              <a:avLst/>
            </a:prstGeom>
            <a:grpFill/>
          </p:spPr>
          <p:txBody>
            <a:bodyPr wrap="square" rtlCol="0">
              <a:spAutoFit/>
            </a:bodyPr>
            <a:lstStyle/>
            <a:p>
              <a:pPr algn="ctr"/>
              <a:r>
                <a:rPr lang="en-US" sz="1600" b="1" dirty="0">
                  <a:solidFill>
                    <a:srgbClr val="E6E7E9"/>
                  </a:solidFill>
                  <a:latin typeface="Tw Cen MT" panose="020B0602020104020603" pitchFamily="34" charset="0"/>
                </a:rPr>
                <a:t>WRD</a:t>
              </a:r>
            </a:p>
          </p:txBody>
        </p:sp>
      </p:grpSp>
      <p:sp>
        <p:nvSpPr>
          <p:cNvPr id="126" name="Freeform: Shape 125">
            <a:extLst>
              <a:ext uri="{FF2B5EF4-FFF2-40B4-BE49-F238E27FC236}">
                <a16:creationId xmlns:a16="http://schemas.microsoft.com/office/drawing/2014/main" id="{6ECF0CD0-682E-4181-9071-4D5D84728B54}"/>
              </a:ext>
            </a:extLst>
          </p:cNvPr>
          <p:cNvSpPr/>
          <p:nvPr/>
        </p:nvSpPr>
        <p:spPr>
          <a:xfrm flipV="1">
            <a:off x="5688005" y="651469"/>
            <a:ext cx="1511648" cy="2309642"/>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0" name="Group 129">
            <a:extLst>
              <a:ext uri="{FF2B5EF4-FFF2-40B4-BE49-F238E27FC236}">
                <a16:creationId xmlns:a16="http://schemas.microsoft.com/office/drawing/2014/main" id="{4ED0E589-F4D5-45F7-B977-29499E6197CA}"/>
              </a:ext>
            </a:extLst>
          </p:cNvPr>
          <p:cNvGrpSpPr/>
          <p:nvPr/>
        </p:nvGrpSpPr>
        <p:grpSpPr>
          <a:xfrm>
            <a:off x="5629735" y="882535"/>
            <a:ext cx="1622131" cy="704803"/>
            <a:chOff x="1439499" y="3627302"/>
            <a:chExt cx="1633030" cy="700047"/>
          </a:xfrm>
        </p:grpSpPr>
        <p:sp>
          <p:nvSpPr>
            <p:cNvPr id="131" name="TextBox 130">
              <a:extLst>
                <a:ext uri="{FF2B5EF4-FFF2-40B4-BE49-F238E27FC236}">
                  <a16:creationId xmlns:a16="http://schemas.microsoft.com/office/drawing/2014/main" id="{7247A27E-92E6-49F1-B4B9-217F3FCA465E}"/>
                </a:ext>
              </a:extLst>
            </p:cNvPr>
            <p:cNvSpPr txBox="1"/>
            <p:nvPr/>
          </p:nvSpPr>
          <p:spPr>
            <a:xfrm>
              <a:off x="1480947" y="3627302"/>
              <a:ext cx="1591582" cy="366840"/>
            </a:xfrm>
            <a:prstGeom prst="rect">
              <a:avLst/>
            </a:prstGeom>
            <a:noFill/>
          </p:spPr>
          <p:txBody>
            <a:bodyPr wrap="square" rtlCol="0">
              <a:spAutoFit/>
            </a:bodyPr>
            <a:lstStyle/>
            <a:p>
              <a:pPr algn="ctr"/>
              <a:r>
                <a:rPr lang="en-US" b="1" dirty="0">
                  <a:solidFill>
                    <a:schemeClr val="accent5">
                      <a:lumMod val="75000"/>
                    </a:schemeClr>
                  </a:solidFill>
                  <a:latin typeface="Tw Cen MT" panose="020B0602020104020603" pitchFamily="34" charset="0"/>
                </a:rPr>
                <a:t>Reservoir </a:t>
              </a:r>
            </a:p>
          </p:txBody>
        </p:sp>
        <p:sp>
          <p:nvSpPr>
            <p:cNvPr id="132" name="TextBox 131">
              <a:extLst>
                <a:ext uri="{FF2B5EF4-FFF2-40B4-BE49-F238E27FC236}">
                  <a16:creationId xmlns:a16="http://schemas.microsoft.com/office/drawing/2014/main" id="{4B0842DC-3EF0-4A27-B86D-22A2FE2823C4}"/>
                </a:ext>
              </a:extLst>
            </p:cNvPr>
            <p:cNvSpPr txBox="1"/>
            <p:nvPr/>
          </p:nvSpPr>
          <p:spPr>
            <a:xfrm>
              <a:off x="1439499" y="4021648"/>
              <a:ext cx="1591582" cy="305701"/>
            </a:xfrm>
            <a:prstGeom prst="rect">
              <a:avLst/>
            </a:prstGeom>
            <a:noFill/>
          </p:spPr>
          <p:txBody>
            <a:bodyPr wrap="square" rtlCol="0">
              <a:spAutoFit/>
            </a:bodyPr>
            <a:lstStyle/>
            <a:p>
              <a:pPr algn="ctr"/>
              <a:r>
                <a:rPr lang="en-US" sz="1400" b="1" dirty="0">
                  <a:solidFill>
                    <a:schemeClr val="bg1">
                      <a:lumMod val="65000"/>
                    </a:schemeClr>
                  </a:solidFill>
                  <a:latin typeface="Tw Cen MT" panose="020B0602020104020603" pitchFamily="34" charset="0"/>
                </a:rPr>
                <a:t>Daily</a:t>
              </a:r>
            </a:p>
          </p:txBody>
        </p:sp>
      </p:grpSp>
      <p:sp>
        <p:nvSpPr>
          <p:cNvPr id="133" name="TextBox 132">
            <a:extLst>
              <a:ext uri="{FF2B5EF4-FFF2-40B4-BE49-F238E27FC236}">
                <a16:creationId xmlns:a16="http://schemas.microsoft.com/office/drawing/2014/main" id="{1734117D-D7B8-4303-82AD-C3C10CEF5702}"/>
              </a:ext>
            </a:extLst>
          </p:cNvPr>
          <p:cNvSpPr txBox="1"/>
          <p:nvPr/>
        </p:nvSpPr>
        <p:spPr>
          <a:xfrm>
            <a:off x="5647793" y="2286282"/>
            <a:ext cx="1580960" cy="584775"/>
          </a:xfrm>
          <a:prstGeom prst="rect">
            <a:avLst/>
          </a:prstGeom>
          <a:noFill/>
        </p:spPr>
        <p:txBody>
          <a:bodyPr wrap="square" rtlCol="0">
            <a:spAutoFit/>
          </a:bodyPr>
          <a:lstStyle/>
          <a:p>
            <a:pPr algn="ctr"/>
            <a:r>
              <a:rPr lang="en-US" b="1" dirty="0">
                <a:solidFill>
                  <a:schemeClr val="accent5">
                    <a:lumMod val="75000"/>
                  </a:schemeClr>
                </a:solidFill>
                <a:latin typeface="Tw Cen MT" panose="020B0602020104020603" pitchFamily="34" charset="0"/>
              </a:rPr>
              <a:t>13</a:t>
            </a:r>
            <a:r>
              <a:rPr lang="en-US" sz="1400" b="1" dirty="0">
                <a:solidFill>
                  <a:schemeClr val="accent5">
                    <a:lumMod val="75000"/>
                  </a:schemeClr>
                </a:solidFill>
                <a:latin typeface="Tw Cen MT" panose="020B0602020104020603" pitchFamily="34" charset="0"/>
              </a:rPr>
              <a:t> Locations 68,174 Records</a:t>
            </a:r>
          </a:p>
        </p:txBody>
      </p:sp>
      <p:pic>
        <p:nvPicPr>
          <p:cNvPr id="134" name="Picture 10" descr="Free Dam Cliparts, Download Free Clip Art, Free Clip Art on ...">
            <a:extLst>
              <a:ext uri="{FF2B5EF4-FFF2-40B4-BE49-F238E27FC236}">
                <a16:creationId xmlns:a16="http://schemas.microsoft.com/office/drawing/2014/main" id="{A040D521-9C1A-4C5F-AEE2-3139560482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0678" y="1650810"/>
            <a:ext cx="756331" cy="591714"/>
          </a:xfrm>
          <a:prstGeom prst="rect">
            <a:avLst/>
          </a:prstGeom>
          <a:noFill/>
          <a:extLst>
            <a:ext uri="{909E8E84-426E-40DD-AFC4-6F175D3DCCD1}">
              <a14:hiddenFill xmlns:a14="http://schemas.microsoft.com/office/drawing/2010/main">
                <a:solidFill>
                  <a:srgbClr val="FFFFFF"/>
                </a:solidFill>
              </a14:hiddenFill>
            </a:ext>
          </a:extLst>
        </p:spPr>
      </p:pic>
      <p:grpSp>
        <p:nvGrpSpPr>
          <p:cNvPr id="135" name="Group 134">
            <a:extLst>
              <a:ext uri="{FF2B5EF4-FFF2-40B4-BE49-F238E27FC236}">
                <a16:creationId xmlns:a16="http://schemas.microsoft.com/office/drawing/2014/main" id="{38CBB877-09C5-48A2-81E2-C5969D342EC4}"/>
              </a:ext>
            </a:extLst>
          </p:cNvPr>
          <p:cNvGrpSpPr/>
          <p:nvPr/>
        </p:nvGrpSpPr>
        <p:grpSpPr>
          <a:xfrm>
            <a:off x="9008826" y="250264"/>
            <a:ext cx="1449420" cy="1866900"/>
            <a:chOff x="6566832" y="2209800"/>
            <a:chExt cx="1408655" cy="1866900"/>
          </a:xfrm>
          <a:solidFill>
            <a:schemeClr val="accent1"/>
          </a:solidFill>
        </p:grpSpPr>
        <p:sp>
          <p:nvSpPr>
            <p:cNvPr id="136" name="Rectangle: Top Corners Rounded 135">
              <a:extLst>
                <a:ext uri="{FF2B5EF4-FFF2-40B4-BE49-F238E27FC236}">
                  <a16:creationId xmlns:a16="http://schemas.microsoft.com/office/drawing/2014/main" id="{E126CDA6-BE1C-4BB8-995E-419807A0A816}"/>
                </a:ext>
              </a:extLst>
            </p:cNvPr>
            <p:cNvSpPr/>
            <p:nvPr/>
          </p:nvSpPr>
          <p:spPr>
            <a:xfrm>
              <a:off x="6566832" y="2209800"/>
              <a:ext cx="1408655"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3C0C0481-7F57-430C-BC52-F7538F01F7D4}"/>
                </a:ext>
              </a:extLst>
            </p:cNvPr>
            <p:cNvSpPr txBox="1"/>
            <p:nvPr/>
          </p:nvSpPr>
          <p:spPr>
            <a:xfrm>
              <a:off x="6612881" y="2240183"/>
              <a:ext cx="1318441" cy="400110"/>
            </a:xfrm>
            <a:prstGeom prst="rect">
              <a:avLst/>
            </a:prstGeom>
            <a:grpFill/>
          </p:spPr>
          <p:txBody>
            <a:bodyPr wrap="square" rtlCol="0">
              <a:spAutoFit/>
            </a:bodyPr>
            <a:lstStyle/>
            <a:p>
              <a:pPr algn="ctr"/>
              <a:r>
                <a:rPr lang="en-US" sz="2000" b="1" dirty="0">
                  <a:solidFill>
                    <a:srgbClr val="E6E7E9"/>
                  </a:solidFill>
                  <a:latin typeface="Tw Cen MT" panose="020B0602020104020603" pitchFamily="34" charset="0"/>
                </a:rPr>
                <a:t>1986-2018</a:t>
              </a:r>
              <a:endParaRPr lang="en-US" b="1" dirty="0">
                <a:solidFill>
                  <a:srgbClr val="E6E7E9"/>
                </a:solidFill>
                <a:latin typeface="Tw Cen MT" panose="020B0602020104020603" pitchFamily="34" charset="0"/>
              </a:endParaRPr>
            </a:p>
          </p:txBody>
        </p:sp>
        <p:sp>
          <p:nvSpPr>
            <p:cNvPr id="138" name="TextBox 137">
              <a:extLst>
                <a:ext uri="{FF2B5EF4-FFF2-40B4-BE49-F238E27FC236}">
                  <a16:creationId xmlns:a16="http://schemas.microsoft.com/office/drawing/2014/main" id="{61FCF3D7-B02C-4DAC-9A1E-B237F7E164EF}"/>
                </a:ext>
              </a:extLst>
            </p:cNvPr>
            <p:cNvSpPr txBox="1"/>
            <p:nvPr/>
          </p:nvSpPr>
          <p:spPr>
            <a:xfrm>
              <a:off x="6836846" y="2598035"/>
              <a:ext cx="894432" cy="369332"/>
            </a:xfrm>
            <a:prstGeom prst="rect">
              <a:avLst/>
            </a:prstGeom>
            <a:grpFill/>
          </p:spPr>
          <p:txBody>
            <a:bodyPr wrap="square" rtlCol="0">
              <a:spAutoFit/>
            </a:bodyPr>
            <a:lstStyle/>
            <a:p>
              <a:pPr algn="ctr"/>
              <a:r>
                <a:rPr lang="en-US" b="1" dirty="0">
                  <a:solidFill>
                    <a:srgbClr val="E6E7E9"/>
                  </a:solidFill>
                  <a:latin typeface="Tw Cen MT" panose="020B0602020104020603" pitchFamily="34" charset="0"/>
                </a:rPr>
                <a:t>PCB</a:t>
              </a:r>
            </a:p>
          </p:txBody>
        </p:sp>
      </p:grpSp>
      <p:sp>
        <p:nvSpPr>
          <p:cNvPr id="139" name="Freeform: Shape 138">
            <a:extLst>
              <a:ext uri="{FF2B5EF4-FFF2-40B4-BE49-F238E27FC236}">
                <a16:creationId xmlns:a16="http://schemas.microsoft.com/office/drawing/2014/main" id="{A0DF52FC-B6C4-477C-AA94-BB8D03C1F839}"/>
              </a:ext>
            </a:extLst>
          </p:cNvPr>
          <p:cNvSpPr/>
          <p:nvPr/>
        </p:nvSpPr>
        <p:spPr>
          <a:xfrm flipV="1">
            <a:off x="9001004" y="631833"/>
            <a:ext cx="1449420" cy="2306987"/>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a:extLst>
              <a:ext uri="{FF2B5EF4-FFF2-40B4-BE49-F238E27FC236}">
                <a16:creationId xmlns:a16="http://schemas.microsoft.com/office/drawing/2014/main" id="{75308C95-D544-4D96-BC5B-A19C6285D579}"/>
              </a:ext>
            </a:extLst>
          </p:cNvPr>
          <p:cNvSpPr txBox="1"/>
          <p:nvPr/>
        </p:nvSpPr>
        <p:spPr>
          <a:xfrm>
            <a:off x="8945890" y="951335"/>
            <a:ext cx="1591582" cy="369332"/>
          </a:xfrm>
          <a:prstGeom prst="rect">
            <a:avLst/>
          </a:prstGeom>
          <a:noFill/>
        </p:spPr>
        <p:txBody>
          <a:bodyPr wrap="square" rtlCol="0">
            <a:spAutoFit/>
          </a:bodyPr>
          <a:lstStyle/>
          <a:p>
            <a:pPr algn="ctr"/>
            <a:r>
              <a:rPr lang="en-US" b="1" dirty="0">
                <a:solidFill>
                  <a:schemeClr val="accent5">
                    <a:lumMod val="50000"/>
                  </a:schemeClr>
                </a:solidFill>
                <a:latin typeface="Tw Cen MT" panose="020B0602020104020603" pitchFamily="34" charset="0"/>
              </a:rPr>
              <a:t>Water Quality</a:t>
            </a:r>
          </a:p>
        </p:txBody>
      </p:sp>
      <p:pic>
        <p:nvPicPr>
          <p:cNvPr id="144" name="Picture 143">
            <a:extLst>
              <a:ext uri="{FF2B5EF4-FFF2-40B4-BE49-F238E27FC236}">
                <a16:creationId xmlns:a16="http://schemas.microsoft.com/office/drawing/2014/main" id="{3DDA0B8B-9034-441C-9EED-55D90F6B9A2F}"/>
              </a:ext>
            </a:extLst>
          </p:cNvPr>
          <p:cNvPicPr>
            <a:picLocks noChangeAspect="1"/>
          </p:cNvPicPr>
          <p:nvPr/>
        </p:nvPicPr>
        <p:blipFill>
          <a:blip r:embed="rId7"/>
          <a:stretch>
            <a:fillRect/>
          </a:stretch>
        </p:blipFill>
        <p:spPr>
          <a:xfrm>
            <a:off x="9341842" y="1612972"/>
            <a:ext cx="724151" cy="727341"/>
          </a:xfrm>
          <a:prstGeom prst="rect">
            <a:avLst/>
          </a:prstGeom>
        </p:spPr>
      </p:pic>
      <p:sp>
        <p:nvSpPr>
          <p:cNvPr id="146" name="TextBox 145">
            <a:extLst>
              <a:ext uri="{FF2B5EF4-FFF2-40B4-BE49-F238E27FC236}">
                <a16:creationId xmlns:a16="http://schemas.microsoft.com/office/drawing/2014/main" id="{443BA58F-7A4C-4EDD-9AA1-5615C0DE83C3}"/>
              </a:ext>
            </a:extLst>
          </p:cNvPr>
          <p:cNvSpPr txBox="1"/>
          <p:nvPr/>
        </p:nvSpPr>
        <p:spPr>
          <a:xfrm>
            <a:off x="8924477" y="2321809"/>
            <a:ext cx="1591582" cy="584775"/>
          </a:xfrm>
          <a:prstGeom prst="rect">
            <a:avLst/>
          </a:prstGeom>
          <a:noFill/>
        </p:spPr>
        <p:txBody>
          <a:bodyPr wrap="square" rtlCol="0">
            <a:spAutoFit/>
          </a:bodyPr>
          <a:lstStyle/>
          <a:p>
            <a:pPr algn="ctr"/>
            <a:r>
              <a:rPr lang="en-US" b="1" dirty="0">
                <a:solidFill>
                  <a:schemeClr val="accent5">
                    <a:lumMod val="50000"/>
                  </a:schemeClr>
                </a:solidFill>
                <a:latin typeface="Tw Cen MT" panose="020B0602020104020603" pitchFamily="34" charset="0"/>
              </a:rPr>
              <a:t>46 </a:t>
            </a:r>
            <a:r>
              <a:rPr lang="en-US" sz="1600" b="1" dirty="0">
                <a:solidFill>
                  <a:schemeClr val="accent5">
                    <a:lumMod val="50000"/>
                  </a:schemeClr>
                </a:solidFill>
                <a:latin typeface="Tw Cen MT" panose="020B0602020104020603" pitchFamily="34" charset="0"/>
              </a:rPr>
              <a:t>Locations</a:t>
            </a:r>
            <a:endParaRPr lang="en-US" b="1" dirty="0">
              <a:solidFill>
                <a:schemeClr val="accent5">
                  <a:lumMod val="50000"/>
                </a:schemeClr>
              </a:solidFill>
              <a:latin typeface="Tw Cen MT" panose="020B0602020104020603" pitchFamily="34" charset="0"/>
            </a:endParaRPr>
          </a:p>
          <a:p>
            <a:pPr algn="ctr"/>
            <a:r>
              <a:rPr lang="en-US" sz="1400" b="1" dirty="0">
                <a:solidFill>
                  <a:schemeClr val="accent5">
                    <a:lumMod val="50000"/>
                  </a:schemeClr>
                </a:solidFill>
                <a:latin typeface="Tw Cen MT" panose="020B0602020104020603" pitchFamily="34" charset="0"/>
              </a:rPr>
              <a:t>1496 Records</a:t>
            </a:r>
          </a:p>
        </p:txBody>
      </p:sp>
      <p:sp>
        <p:nvSpPr>
          <p:cNvPr id="148" name="TextBox 147">
            <a:extLst>
              <a:ext uri="{FF2B5EF4-FFF2-40B4-BE49-F238E27FC236}">
                <a16:creationId xmlns:a16="http://schemas.microsoft.com/office/drawing/2014/main" id="{6D472F60-873F-45D7-A15E-66605BA000C8}"/>
              </a:ext>
            </a:extLst>
          </p:cNvPr>
          <p:cNvSpPr txBox="1"/>
          <p:nvPr/>
        </p:nvSpPr>
        <p:spPr>
          <a:xfrm>
            <a:off x="2150451" y="-64478"/>
            <a:ext cx="2653192" cy="369332"/>
          </a:xfrm>
          <a:prstGeom prst="rect">
            <a:avLst/>
          </a:prstGeom>
          <a:noFill/>
        </p:spPr>
        <p:txBody>
          <a:bodyPr wrap="square" rtlCol="0">
            <a:spAutoFit/>
          </a:bodyPr>
          <a:lstStyle/>
          <a:p>
            <a:pPr algn="ctr"/>
            <a:r>
              <a:rPr lang="en-US" dirty="0">
                <a:solidFill>
                  <a:schemeClr val="accent1"/>
                </a:solidFill>
                <a:latin typeface="Tw Cen MT" panose="020B0602020104020603" pitchFamily="34" charset="0"/>
              </a:rPr>
              <a:t>Water Resources Available</a:t>
            </a:r>
          </a:p>
        </p:txBody>
      </p:sp>
      <p:sp>
        <p:nvSpPr>
          <p:cNvPr id="149" name="TextBox 148">
            <a:extLst>
              <a:ext uri="{FF2B5EF4-FFF2-40B4-BE49-F238E27FC236}">
                <a16:creationId xmlns:a16="http://schemas.microsoft.com/office/drawing/2014/main" id="{2448F470-82EB-45F4-BC6C-ED0E1A0ABDC3}"/>
              </a:ext>
            </a:extLst>
          </p:cNvPr>
          <p:cNvSpPr txBox="1"/>
          <p:nvPr/>
        </p:nvSpPr>
        <p:spPr>
          <a:xfrm>
            <a:off x="2227991" y="3906994"/>
            <a:ext cx="1973714" cy="369332"/>
          </a:xfrm>
          <a:prstGeom prst="rect">
            <a:avLst/>
          </a:prstGeom>
          <a:noFill/>
        </p:spPr>
        <p:txBody>
          <a:bodyPr wrap="square" rtlCol="0">
            <a:spAutoFit/>
          </a:bodyPr>
          <a:lstStyle/>
          <a:p>
            <a:pPr algn="ctr"/>
            <a:r>
              <a:rPr lang="en-US" dirty="0">
                <a:solidFill>
                  <a:schemeClr val="accent2">
                    <a:lumMod val="75000"/>
                  </a:schemeClr>
                </a:solidFill>
                <a:latin typeface="Tw Cen MT" panose="020B0602020104020603" pitchFamily="34" charset="0"/>
              </a:rPr>
              <a:t>Water </a:t>
            </a:r>
            <a:r>
              <a:rPr lang="en-US" dirty="0" err="1">
                <a:solidFill>
                  <a:schemeClr val="accent2">
                    <a:lumMod val="75000"/>
                  </a:schemeClr>
                </a:solidFill>
                <a:latin typeface="Tw Cen MT" panose="020B0602020104020603" pitchFamily="34" charset="0"/>
              </a:rPr>
              <a:t>Utilisation</a:t>
            </a:r>
            <a:endParaRPr lang="en-US" dirty="0">
              <a:solidFill>
                <a:schemeClr val="accent2">
                  <a:lumMod val="75000"/>
                </a:schemeClr>
              </a:solidFill>
              <a:latin typeface="Tw Cen MT" panose="020B0602020104020603" pitchFamily="34" charset="0"/>
            </a:endParaRPr>
          </a:p>
        </p:txBody>
      </p:sp>
      <p:grpSp>
        <p:nvGrpSpPr>
          <p:cNvPr id="163" name="Group 162">
            <a:extLst>
              <a:ext uri="{FF2B5EF4-FFF2-40B4-BE49-F238E27FC236}">
                <a16:creationId xmlns:a16="http://schemas.microsoft.com/office/drawing/2014/main" id="{CE262C1B-130A-43CB-99AE-232D0EBC459C}"/>
              </a:ext>
            </a:extLst>
          </p:cNvPr>
          <p:cNvGrpSpPr/>
          <p:nvPr/>
        </p:nvGrpSpPr>
        <p:grpSpPr>
          <a:xfrm>
            <a:off x="2376722" y="4292858"/>
            <a:ext cx="1511647" cy="1931998"/>
            <a:chOff x="1494518" y="2209800"/>
            <a:chExt cx="1591582" cy="1866900"/>
          </a:xfrm>
          <a:solidFill>
            <a:schemeClr val="accent6">
              <a:lumMod val="75000"/>
            </a:schemeClr>
          </a:solidFill>
        </p:grpSpPr>
        <p:sp>
          <p:nvSpPr>
            <p:cNvPr id="164" name="Rectangle: Top Corners Rounded 163">
              <a:extLst>
                <a:ext uri="{FF2B5EF4-FFF2-40B4-BE49-F238E27FC236}">
                  <a16:creationId xmlns:a16="http://schemas.microsoft.com/office/drawing/2014/main" id="{E19ECC33-5B03-4081-A876-8D11D698A7FE}"/>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3CE0C202-836E-46A4-998E-09D77904EA5B}"/>
                </a:ext>
              </a:extLst>
            </p:cNvPr>
            <p:cNvSpPr txBox="1"/>
            <p:nvPr/>
          </p:nvSpPr>
          <p:spPr>
            <a:xfrm>
              <a:off x="1665174" y="2225427"/>
              <a:ext cx="1247251" cy="386628"/>
            </a:xfrm>
            <a:prstGeom prst="rect">
              <a:avLst/>
            </a:prstGeom>
            <a:grpFill/>
          </p:spPr>
          <p:txBody>
            <a:bodyPr wrap="square" rtlCol="0">
              <a:spAutoFit/>
            </a:bodyPr>
            <a:lstStyle/>
            <a:p>
              <a:pPr algn="ctr"/>
              <a:r>
                <a:rPr lang="en-US" sz="2000" b="1" dirty="0">
                  <a:solidFill>
                    <a:srgbClr val="E6E7E9"/>
                  </a:solidFill>
                  <a:latin typeface="Tw Cen MT" panose="020B0602020104020603" pitchFamily="34" charset="0"/>
                </a:rPr>
                <a:t>2021</a:t>
              </a:r>
              <a:endParaRPr lang="en-US" sz="2400" b="1" dirty="0">
                <a:solidFill>
                  <a:srgbClr val="E6E7E9"/>
                </a:solidFill>
                <a:latin typeface="Tw Cen MT" panose="020B0602020104020603" pitchFamily="34" charset="0"/>
              </a:endParaRPr>
            </a:p>
          </p:txBody>
        </p:sp>
        <p:sp>
          <p:nvSpPr>
            <p:cNvPr id="166" name="TextBox 165">
              <a:extLst>
                <a:ext uri="{FF2B5EF4-FFF2-40B4-BE49-F238E27FC236}">
                  <a16:creationId xmlns:a16="http://schemas.microsoft.com/office/drawing/2014/main" id="{016F91D1-7C18-4324-AFBB-8CAFF33CB8AE}"/>
                </a:ext>
              </a:extLst>
            </p:cNvPr>
            <p:cNvSpPr txBox="1"/>
            <p:nvPr/>
          </p:nvSpPr>
          <p:spPr>
            <a:xfrm>
              <a:off x="1837393" y="2493660"/>
              <a:ext cx="982037" cy="336270"/>
            </a:xfrm>
            <a:prstGeom prst="rect">
              <a:avLst/>
            </a:prstGeom>
            <a:grpFill/>
          </p:spPr>
          <p:txBody>
            <a:bodyPr wrap="square" rtlCol="0">
              <a:spAutoFit/>
            </a:bodyPr>
            <a:lstStyle/>
            <a:p>
              <a:pPr algn="ctr"/>
              <a:r>
                <a:rPr lang="en-US" sz="1600" b="1" dirty="0">
                  <a:solidFill>
                    <a:srgbClr val="E6E7E9"/>
                  </a:solidFill>
                  <a:latin typeface="Tw Cen MT" panose="020B0602020104020603" pitchFamily="34" charset="0"/>
                </a:rPr>
                <a:t>WRD</a:t>
              </a:r>
            </a:p>
          </p:txBody>
        </p:sp>
      </p:grpSp>
      <p:sp>
        <p:nvSpPr>
          <p:cNvPr id="167" name="Freeform: Shape 166">
            <a:extLst>
              <a:ext uri="{FF2B5EF4-FFF2-40B4-BE49-F238E27FC236}">
                <a16:creationId xmlns:a16="http://schemas.microsoft.com/office/drawing/2014/main" id="{FEA65A0A-A91A-4304-B34A-5F028DD7DE6C}"/>
              </a:ext>
            </a:extLst>
          </p:cNvPr>
          <p:cNvSpPr/>
          <p:nvPr/>
        </p:nvSpPr>
        <p:spPr>
          <a:xfrm flipV="1">
            <a:off x="2369462" y="4666163"/>
            <a:ext cx="1511648" cy="1998910"/>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8" name="Group 167">
            <a:extLst>
              <a:ext uri="{FF2B5EF4-FFF2-40B4-BE49-F238E27FC236}">
                <a16:creationId xmlns:a16="http://schemas.microsoft.com/office/drawing/2014/main" id="{9C14074C-1AB0-4F0A-ADF3-670DD4DADEED}"/>
              </a:ext>
            </a:extLst>
          </p:cNvPr>
          <p:cNvGrpSpPr/>
          <p:nvPr/>
        </p:nvGrpSpPr>
        <p:grpSpPr>
          <a:xfrm>
            <a:off x="2320865" y="4914517"/>
            <a:ext cx="1597384" cy="514966"/>
            <a:chOff x="1438478" y="3566389"/>
            <a:chExt cx="1608118" cy="511495"/>
          </a:xfrm>
        </p:grpSpPr>
        <p:sp>
          <p:nvSpPr>
            <p:cNvPr id="169" name="TextBox 168">
              <a:extLst>
                <a:ext uri="{FF2B5EF4-FFF2-40B4-BE49-F238E27FC236}">
                  <a16:creationId xmlns:a16="http://schemas.microsoft.com/office/drawing/2014/main" id="{9EA5AB49-CF50-4934-AC76-38877EDCCE20}"/>
                </a:ext>
              </a:extLst>
            </p:cNvPr>
            <p:cNvSpPr txBox="1"/>
            <p:nvPr/>
          </p:nvSpPr>
          <p:spPr>
            <a:xfrm>
              <a:off x="1455014" y="3566389"/>
              <a:ext cx="1591582" cy="336270"/>
            </a:xfrm>
            <a:prstGeom prst="rect">
              <a:avLst/>
            </a:prstGeom>
            <a:noFill/>
          </p:spPr>
          <p:txBody>
            <a:bodyPr wrap="square" rtlCol="0">
              <a:spAutoFit/>
            </a:bodyPr>
            <a:lstStyle/>
            <a:p>
              <a:pPr algn="ctr"/>
              <a:r>
                <a:rPr lang="en-US" sz="1600" b="1" dirty="0">
                  <a:solidFill>
                    <a:srgbClr val="00B050"/>
                  </a:solidFill>
                  <a:latin typeface="Tw Cen MT" panose="020B0602020104020603" pitchFamily="34" charset="0"/>
                </a:rPr>
                <a:t>Canal</a:t>
              </a:r>
            </a:p>
          </p:txBody>
        </p:sp>
        <p:sp>
          <p:nvSpPr>
            <p:cNvPr id="170" name="TextBox 169">
              <a:extLst>
                <a:ext uri="{FF2B5EF4-FFF2-40B4-BE49-F238E27FC236}">
                  <a16:creationId xmlns:a16="http://schemas.microsoft.com/office/drawing/2014/main" id="{FB0F3EBF-4870-49A3-9B39-D808A01E5FB5}"/>
                </a:ext>
              </a:extLst>
            </p:cNvPr>
            <p:cNvSpPr txBox="1"/>
            <p:nvPr/>
          </p:nvSpPr>
          <p:spPr>
            <a:xfrm>
              <a:off x="1438478" y="3772183"/>
              <a:ext cx="1591582" cy="305701"/>
            </a:xfrm>
            <a:prstGeom prst="rect">
              <a:avLst/>
            </a:prstGeom>
            <a:noFill/>
          </p:spPr>
          <p:txBody>
            <a:bodyPr wrap="square" rtlCol="0">
              <a:spAutoFit/>
            </a:bodyPr>
            <a:lstStyle/>
            <a:p>
              <a:pPr algn="ctr"/>
              <a:r>
                <a:rPr lang="en-US" sz="1400" b="1" dirty="0">
                  <a:solidFill>
                    <a:schemeClr val="accent1">
                      <a:lumMod val="60000"/>
                      <a:lumOff val="40000"/>
                    </a:schemeClr>
                  </a:solidFill>
                  <a:latin typeface="Tw Cen MT" panose="020B0602020104020603" pitchFamily="34" charset="0"/>
                </a:rPr>
                <a:t>Hourly</a:t>
              </a:r>
            </a:p>
          </p:txBody>
        </p:sp>
      </p:grpSp>
      <p:sp>
        <p:nvSpPr>
          <p:cNvPr id="171" name="TextBox 170">
            <a:extLst>
              <a:ext uri="{FF2B5EF4-FFF2-40B4-BE49-F238E27FC236}">
                <a16:creationId xmlns:a16="http://schemas.microsoft.com/office/drawing/2014/main" id="{6FF13D9E-0A56-4D7D-A281-C8B40249CB7D}"/>
              </a:ext>
            </a:extLst>
          </p:cNvPr>
          <p:cNvSpPr txBox="1"/>
          <p:nvPr/>
        </p:nvSpPr>
        <p:spPr>
          <a:xfrm>
            <a:off x="2321274" y="6043006"/>
            <a:ext cx="1580960" cy="584775"/>
          </a:xfrm>
          <a:prstGeom prst="rect">
            <a:avLst/>
          </a:prstGeom>
          <a:noFill/>
        </p:spPr>
        <p:txBody>
          <a:bodyPr wrap="square" rtlCol="0">
            <a:spAutoFit/>
          </a:bodyPr>
          <a:lstStyle/>
          <a:p>
            <a:pPr algn="ctr"/>
            <a:r>
              <a:rPr lang="en-US" b="1" dirty="0">
                <a:solidFill>
                  <a:srgbClr val="00B050"/>
                </a:solidFill>
                <a:latin typeface="Tw Cen MT" panose="020B0602020104020603" pitchFamily="34" charset="0"/>
              </a:rPr>
              <a:t>1 </a:t>
            </a:r>
            <a:r>
              <a:rPr lang="en-US" sz="1600" b="1" dirty="0">
                <a:solidFill>
                  <a:srgbClr val="00B050"/>
                </a:solidFill>
                <a:latin typeface="Tw Cen MT" panose="020B0602020104020603" pitchFamily="34" charset="0"/>
              </a:rPr>
              <a:t>Project</a:t>
            </a:r>
            <a:r>
              <a:rPr lang="en-US" sz="1400" b="1" dirty="0">
                <a:solidFill>
                  <a:srgbClr val="00B050"/>
                </a:solidFill>
                <a:latin typeface="Tw Cen MT" panose="020B0602020104020603" pitchFamily="34" charset="0"/>
              </a:rPr>
              <a:t> </a:t>
            </a:r>
          </a:p>
          <a:p>
            <a:pPr algn="ctr"/>
            <a:r>
              <a:rPr lang="en-US" sz="1400" b="1" dirty="0">
                <a:solidFill>
                  <a:srgbClr val="00B050"/>
                </a:solidFill>
                <a:latin typeface="Tw Cen MT" panose="020B0602020104020603" pitchFamily="34" charset="0"/>
              </a:rPr>
              <a:t>39 Locations</a:t>
            </a:r>
          </a:p>
        </p:txBody>
      </p:sp>
      <p:grpSp>
        <p:nvGrpSpPr>
          <p:cNvPr id="187" name="Group 186">
            <a:extLst>
              <a:ext uri="{FF2B5EF4-FFF2-40B4-BE49-F238E27FC236}">
                <a16:creationId xmlns:a16="http://schemas.microsoft.com/office/drawing/2014/main" id="{8B6C5193-A4A4-489C-8C4E-46CC4A7B1426}"/>
              </a:ext>
            </a:extLst>
          </p:cNvPr>
          <p:cNvGrpSpPr/>
          <p:nvPr/>
        </p:nvGrpSpPr>
        <p:grpSpPr>
          <a:xfrm>
            <a:off x="4084334" y="4286858"/>
            <a:ext cx="1511647" cy="1932000"/>
            <a:chOff x="1494518" y="2209800"/>
            <a:chExt cx="1591583" cy="1866900"/>
          </a:xfrm>
          <a:solidFill>
            <a:srgbClr val="996633"/>
          </a:solidFill>
        </p:grpSpPr>
        <p:sp>
          <p:nvSpPr>
            <p:cNvPr id="188" name="Rectangle: Top Corners Rounded 187">
              <a:extLst>
                <a:ext uri="{FF2B5EF4-FFF2-40B4-BE49-F238E27FC236}">
                  <a16:creationId xmlns:a16="http://schemas.microsoft.com/office/drawing/2014/main" id="{E3C5560C-FFD0-41CF-8A16-0E5DFFDF5C99}"/>
                </a:ext>
              </a:extLst>
            </p:cNvPr>
            <p:cNvSpPr/>
            <p:nvPr/>
          </p:nvSpPr>
          <p:spPr>
            <a:xfrm>
              <a:off x="1494518" y="2209800"/>
              <a:ext cx="1591583"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D99D8237-D114-4571-84DF-FA0FEDC52693}"/>
                </a:ext>
              </a:extLst>
            </p:cNvPr>
            <p:cNvSpPr txBox="1"/>
            <p:nvPr/>
          </p:nvSpPr>
          <p:spPr>
            <a:xfrm>
              <a:off x="1535164" y="2256531"/>
              <a:ext cx="1512785" cy="386628"/>
            </a:xfrm>
            <a:prstGeom prst="rect">
              <a:avLst/>
            </a:prstGeom>
            <a:grpFill/>
          </p:spPr>
          <p:txBody>
            <a:bodyPr wrap="square" rtlCol="0">
              <a:spAutoFit/>
            </a:bodyPr>
            <a:lstStyle/>
            <a:p>
              <a:pPr algn="ctr"/>
              <a:r>
                <a:rPr lang="en-US" sz="2000" b="1" dirty="0">
                  <a:solidFill>
                    <a:srgbClr val="E6E7E9"/>
                  </a:solidFill>
                  <a:latin typeface="Tw Cen MT" panose="020B0602020104020603" pitchFamily="34" charset="0"/>
                </a:rPr>
                <a:t>2009 -2018</a:t>
              </a:r>
            </a:p>
          </p:txBody>
        </p:sp>
        <p:sp>
          <p:nvSpPr>
            <p:cNvPr id="190" name="TextBox 189">
              <a:extLst>
                <a:ext uri="{FF2B5EF4-FFF2-40B4-BE49-F238E27FC236}">
                  <a16:creationId xmlns:a16="http://schemas.microsoft.com/office/drawing/2014/main" id="{8F56B45A-EEAD-4E62-B3A5-E1B0F2B9E27C}"/>
                </a:ext>
              </a:extLst>
            </p:cNvPr>
            <p:cNvSpPr txBox="1"/>
            <p:nvPr/>
          </p:nvSpPr>
          <p:spPr>
            <a:xfrm>
              <a:off x="1783405" y="2561386"/>
              <a:ext cx="982037" cy="336270"/>
            </a:xfrm>
            <a:prstGeom prst="rect">
              <a:avLst/>
            </a:prstGeom>
            <a:grpFill/>
          </p:spPr>
          <p:txBody>
            <a:bodyPr wrap="square" rtlCol="0">
              <a:spAutoFit/>
            </a:bodyPr>
            <a:lstStyle/>
            <a:p>
              <a:pPr algn="ctr"/>
              <a:r>
                <a:rPr lang="en-US" sz="1600" b="1" dirty="0">
                  <a:solidFill>
                    <a:srgbClr val="E6E7E9"/>
                  </a:solidFill>
                  <a:latin typeface="Tw Cen MT" panose="020B0602020104020603" pitchFamily="34" charset="0"/>
                </a:rPr>
                <a:t>MI</a:t>
              </a:r>
            </a:p>
          </p:txBody>
        </p:sp>
      </p:grpSp>
      <p:sp>
        <p:nvSpPr>
          <p:cNvPr id="191" name="Freeform: Shape 190">
            <a:extLst>
              <a:ext uri="{FF2B5EF4-FFF2-40B4-BE49-F238E27FC236}">
                <a16:creationId xmlns:a16="http://schemas.microsoft.com/office/drawing/2014/main" id="{B412DD3D-2B15-4F2F-B60C-7D4BF98995C2}"/>
              </a:ext>
            </a:extLst>
          </p:cNvPr>
          <p:cNvSpPr/>
          <p:nvPr/>
        </p:nvSpPr>
        <p:spPr>
          <a:xfrm flipV="1">
            <a:off x="4077075" y="4677255"/>
            <a:ext cx="1511648" cy="1987818"/>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2" name="Group 191">
            <a:extLst>
              <a:ext uri="{FF2B5EF4-FFF2-40B4-BE49-F238E27FC236}">
                <a16:creationId xmlns:a16="http://schemas.microsoft.com/office/drawing/2014/main" id="{C5BC5ADA-FDA0-45B8-AF5E-BF7AE41E87C3}"/>
              </a:ext>
            </a:extLst>
          </p:cNvPr>
          <p:cNvGrpSpPr/>
          <p:nvPr/>
        </p:nvGrpSpPr>
        <p:grpSpPr>
          <a:xfrm>
            <a:off x="4027504" y="4942571"/>
            <a:ext cx="1605474" cy="556065"/>
            <a:chOff x="1446871" y="3686175"/>
            <a:chExt cx="1616261" cy="552314"/>
          </a:xfrm>
        </p:grpSpPr>
        <p:sp>
          <p:nvSpPr>
            <p:cNvPr id="193" name="TextBox 192">
              <a:extLst>
                <a:ext uri="{FF2B5EF4-FFF2-40B4-BE49-F238E27FC236}">
                  <a16:creationId xmlns:a16="http://schemas.microsoft.com/office/drawing/2014/main" id="{03DEEBA2-694C-463D-A49D-CC48C302EF39}"/>
                </a:ext>
              </a:extLst>
            </p:cNvPr>
            <p:cNvSpPr txBox="1"/>
            <p:nvPr/>
          </p:nvSpPr>
          <p:spPr>
            <a:xfrm>
              <a:off x="1446871" y="3686175"/>
              <a:ext cx="1591582" cy="336270"/>
            </a:xfrm>
            <a:prstGeom prst="rect">
              <a:avLst/>
            </a:prstGeom>
            <a:noFill/>
          </p:spPr>
          <p:txBody>
            <a:bodyPr wrap="square" rtlCol="0">
              <a:spAutoFit/>
            </a:bodyPr>
            <a:lstStyle/>
            <a:p>
              <a:pPr algn="ctr"/>
              <a:r>
                <a:rPr lang="en-US" sz="1600" b="1" dirty="0">
                  <a:solidFill>
                    <a:srgbClr val="996633"/>
                  </a:solidFill>
                  <a:latin typeface="Tw Cen MT" panose="020B0602020104020603" pitchFamily="34" charset="0"/>
                </a:rPr>
                <a:t>Minor Irrigation</a:t>
              </a:r>
            </a:p>
          </p:txBody>
        </p:sp>
        <p:sp>
          <p:nvSpPr>
            <p:cNvPr id="194" name="TextBox 193">
              <a:extLst>
                <a:ext uri="{FF2B5EF4-FFF2-40B4-BE49-F238E27FC236}">
                  <a16:creationId xmlns:a16="http://schemas.microsoft.com/office/drawing/2014/main" id="{AABFF6DE-4184-4D17-AAED-07DF6B45BACD}"/>
                </a:ext>
              </a:extLst>
            </p:cNvPr>
            <p:cNvSpPr txBox="1"/>
            <p:nvPr/>
          </p:nvSpPr>
          <p:spPr>
            <a:xfrm>
              <a:off x="1471550" y="3932788"/>
              <a:ext cx="1591582" cy="305701"/>
            </a:xfrm>
            <a:prstGeom prst="rect">
              <a:avLst/>
            </a:prstGeom>
            <a:noFill/>
          </p:spPr>
          <p:txBody>
            <a:bodyPr wrap="square" rtlCol="0">
              <a:spAutoFit/>
            </a:bodyPr>
            <a:lstStyle/>
            <a:p>
              <a:pPr algn="ctr"/>
              <a:r>
                <a:rPr lang="en-US" sz="1400" b="1" dirty="0">
                  <a:solidFill>
                    <a:srgbClr val="A6A6A6"/>
                  </a:solidFill>
                  <a:latin typeface="Tw Cen MT" panose="020B0602020104020603" pitchFamily="34" charset="0"/>
                </a:rPr>
                <a:t>Annual</a:t>
              </a:r>
            </a:p>
          </p:txBody>
        </p:sp>
      </p:grpSp>
      <p:sp>
        <p:nvSpPr>
          <p:cNvPr id="195" name="TextBox 194">
            <a:extLst>
              <a:ext uri="{FF2B5EF4-FFF2-40B4-BE49-F238E27FC236}">
                <a16:creationId xmlns:a16="http://schemas.microsoft.com/office/drawing/2014/main" id="{811DC482-0763-4E41-A7A9-0A65FDFF449A}"/>
              </a:ext>
            </a:extLst>
          </p:cNvPr>
          <p:cNvSpPr txBox="1"/>
          <p:nvPr/>
        </p:nvSpPr>
        <p:spPr>
          <a:xfrm>
            <a:off x="4037077" y="6072658"/>
            <a:ext cx="1580960" cy="523220"/>
          </a:xfrm>
          <a:prstGeom prst="rect">
            <a:avLst/>
          </a:prstGeom>
          <a:noFill/>
        </p:spPr>
        <p:txBody>
          <a:bodyPr wrap="square" rtlCol="0">
            <a:spAutoFit/>
          </a:bodyPr>
          <a:lstStyle/>
          <a:p>
            <a:pPr algn="ctr"/>
            <a:r>
              <a:rPr lang="en-US" sz="1400" b="1" dirty="0">
                <a:solidFill>
                  <a:srgbClr val="996633"/>
                </a:solidFill>
                <a:latin typeface="Tw Cen MT" panose="020B0602020104020603" pitchFamily="34" charset="0"/>
              </a:rPr>
              <a:t>Locations </a:t>
            </a:r>
          </a:p>
          <a:p>
            <a:pPr algn="ctr"/>
            <a:r>
              <a:rPr lang="en-US" sz="1400" b="1" dirty="0">
                <a:solidFill>
                  <a:srgbClr val="996633"/>
                </a:solidFill>
                <a:latin typeface="Tw Cen MT" panose="020B0602020104020603" pitchFamily="34" charset="0"/>
              </a:rPr>
              <a:t>12,519 Records</a:t>
            </a:r>
          </a:p>
        </p:txBody>
      </p:sp>
      <p:sp>
        <p:nvSpPr>
          <p:cNvPr id="198" name="TextBox 197">
            <a:extLst>
              <a:ext uri="{FF2B5EF4-FFF2-40B4-BE49-F238E27FC236}">
                <a16:creationId xmlns:a16="http://schemas.microsoft.com/office/drawing/2014/main" id="{0E35CA40-2282-44C7-8C16-017B8C9404E5}"/>
              </a:ext>
            </a:extLst>
          </p:cNvPr>
          <p:cNvSpPr txBox="1"/>
          <p:nvPr/>
        </p:nvSpPr>
        <p:spPr>
          <a:xfrm>
            <a:off x="4293412" y="5844769"/>
            <a:ext cx="199808" cy="247932"/>
          </a:xfrm>
          <a:prstGeom prst="rect">
            <a:avLst/>
          </a:prstGeom>
          <a:noFill/>
        </p:spPr>
        <p:txBody>
          <a:bodyPr wrap="none" rtlCol="0">
            <a:spAutoFit/>
          </a:bodyPr>
          <a:lstStyle/>
          <a:p>
            <a:endParaRPr lang="en-US" dirty="0"/>
          </a:p>
        </p:txBody>
      </p:sp>
      <p:grpSp>
        <p:nvGrpSpPr>
          <p:cNvPr id="199" name="Group 198">
            <a:extLst>
              <a:ext uri="{FF2B5EF4-FFF2-40B4-BE49-F238E27FC236}">
                <a16:creationId xmlns:a16="http://schemas.microsoft.com/office/drawing/2014/main" id="{1B2F1683-0827-4687-ABAF-694D304901C2}"/>
              </a:ext>
            </a:extLst>
          </p:cNvPr>
          <p:cNvGrpSpPr/>
          <p:nvPr/>
        </p:nvGrpSpPr>
        <p:grpSpPr>
          <a:xfrm>
            <a:off x="5748998" y="4286651"/>
            <a:ext cx="1511648" cy="1931999"/>
            <a:chOff x="1494518" y="2209800"/>
            <a:chExt cx="1591582" cy="1866900"/>
          </a:xfrm>
          <a:solidFill>
            <a:srgbClr val="FF6600"/>
          </a:solidFill>
        </p:grpSpPr>
        <p:sp>
          <p:nvSpPr>
            <p:cNvPr id="200" name="Rectangle: Top Corners Rounded 199">
              <a:extLst>
                <a:ext uri="{FF2B5EF4-FFF2-40B4-BE49-F238E27FC236}">
                  <a16:creationId xmlns:a16="http://schemas.microsoft.com/office/drawing/2014/main" id="{9B20A5E1-3276-48C9-98B5-90E09E49DFFB}"/>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02171378-DCC3-4CA2-9AC0-4211D571D880}"/>
                </a:ext>
              </a:extLst>
            </p:cNvPr>
            <p:cNvSpPr txBox="1"/>
            <p:nvPr/>
          </p:nvSpPr>
          <p:spPr>
            <a:xfrm>
              <a:off x="1532095" y="2277475"/>
              <a:ext cx="1493837" cy="386628"/>
            </a:xfrm>
            <a:prstGeom prst="rect">
              <a:avLst/>
            </a:prstGeom>
            <a:grpFill/>
          </p:spPr>
          <p:txBody>
            <a:bodyPr wrap="square" rtlCol="0">
              <a:spAutoFit/>
            </a:bodyPr>
            <a:lstStyle/>
            <a:p>
              <a:pPr algn="ctr"/>
              <a:r>
                <a:rPr lang="en-US" sz="2000" b="1" dirty="0">
                  <a:solidFill>
                    <a:srgbClr val="E6E7E9"/>
                  </a:solidFill>
                  <a:latin typeface="Tw Cen MT" panose="020B0602020104020603" pitchFamily="34" charset="0"/>
                </a:rPr>
                <a:t>2016-2018</a:t>
              </a:r>
            </a:p>
          </p:txBody>
        </p:sp>
        <p:sp>
          <p:nvSpPr>
            <p:cNvPr id="202" name="TextBox 201">
              <a:extLst>
                <a:ext uri="{FF2B5EF4-FFF2-40B4-BE49-F238E27FC236}">
                  <a16:creationId xmlns:a16="http://schemas.microsoft.com/office/drawing/2014/main" id="{15982ECF-BEEA-4B69-A59F-2FF8710286FA}"/>
                </a:ext>
              </a:extLst>
            </p:cNvPr>
            <p:cNvSpPr txBox="1"/>
            <p:nvPr/>
          </p:nvSpPr>
          <p:spPr>
            <a:xfrm>
              <a:off x="1888588" y="2552893"/>
              <a:ext cx="785202" cy="336270"/>
            </a:xfrm>
            <a:prstGeom prst="rect">
              <a:avLst/>
            </a:prstGeom>
            <a:grpFill/>
          </p:spPr>
          <p:txBody>
            <a:bodyPr wrap="square" rtlCol="0">
              <a:spAutoFit/>
            </a:bodyPr>
            <a:lstStyle/>
            <a:p>
              <a:pPr algn="ctr"/>
              <a:r>
                <a:rPr lang="en-US" sz="1600" b="1" dirty="0">
                  <a:solidFill>
                    <a:srgbClr val="E6E7E9"/>
                  </a:solidFill>
                  <a:latin typeface="Tw Cen MT" panose="020B0602020104020603" pitchFamily="34" charset="0"/>
                </a:rPr>
                <a:t>KMDS</a:t>
              </a:r>
            </a:p>
          </p:txBody>
        </p:sp>
      </p:grpSp>
      <p:sp>
        <p:nvSpPr>
          <p:cNvPr id="203" name="Freeform: Shape 202">
            <a:extLst>
              <a:ext uri="{FF2B5EF4-FFF2-40B4-BE49-F238E27FC236}">
                <a16:creationId xmlns:a16="http://schemas.microsoft.com/office/drawing/2014/main" id="{D695E382-63B0-44CF-8C56-8149C2882B9E}"/>
              </a:ext>
            </a:extLst>
          </p:cNvPr>
          <p:cNvSpPr/>
          <p:nvPr/>
        </p:nvSpPr>
        <p:spPr>
          <a:xfrm flipV="1">
            <a:off x="5757041" y="4702044"/>
            <a:ext cx="1511648" cy="1961984"/>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4" name="Group 203">
            <a:extLst>
              <a:ext uri="{FF2B5EF4-FFF2-40B4-BE49-F238E27FC236}">
                <a16:creationId xmlns:a16="http://schemas.microsoft.com/office/drawing/2014/main" id="{57589E50-D0DC-410F-8D7D-15916B134B0D}"/>
              </a:ext>
            </a:extLst>
          </p:cNvPr>
          <p:cNvGrpSpPr/>
          <p:nvPr/>
        </p:nvGrpSpPr>
        <p:grpSpPr>
          <a:xfrm>
            <a:off x="5709568" y="4882681"/>
            <a:ext cx="1598636" cy="624998"/>
            <a:chOff x="1455014" y="3566389"/>
            <a:chExt cx="1609377" cy="620784"/>
          </a:xfrm>
        </p:grpSpPr>
        <p:sp>
          <p:nvSpPr>
            <p:cNvPr id="205" name="TextBox 204">
              <a:extLst>
                <a:ext uri="{FF2B5EF4-FFF2-40B4-BE49-F238E27FC236}">
                  <a16:creationId xmlns:a16="http://schemas.microsoft.com/office/drawing/2014/main" id="{1C7FC10A-B88E-48B1-ADD4-7F277BDCA328}"/>
                </a:ext>
              </a:extLst>
            </p:cNvPr>
            <p:cNvSpPr txBox="1"/>
            <p:nvPr/>
          </p:nvSpPr>
          <p:spPr>
            <a:xfrm>
              <a:off x="1455014" y="3566389"/>
              <a:ext cx="1591582" cy="366841"/>
            </a:xfrm>
            <a:prstGeom prst="rect">
              <a:avLst/>
            </a:prstGeom>
            <a:noFill/>
          </p:spPr>
          <p:txBody>
            <a:bodyPr wrap="square" rtlCol="0">
              <a:spAutoFit/>
            </a:bodyPr>
            <a:lstStyle/>
            <a:p>
              <a:pPr algn="ctr"/>
              <a:r>
                <a:rPr lang="en-US" b="1" dirty="0">
                  <a:solidFill>
                    <a:srgbClr val="FF6600"/>
                  </a:solidFill>
                  <a:latin typeface="Tw Cen MT" panose="020B0602020104020603" pitchFamily="34" charset="0"/>
                </a:rPr>
                <a:t>Urban Water</a:t>
              </a:r>
            </a:p>
          </p:txBody>
        </p:sp>
        <p:sp>
          <p:nvSpPr>
            <p:cNvPr id="206" name="TextBox 205">
              <a:extLst>
                <a:ext uri="{FF2B5EF4-FFF2-40B4-BE49-F238E27FC236}">
                  <a16:creationId xmlns:a16="http://schemas.microsoft.com/office/drawing/2014/main" id="{1DDE4645-7FBA-469B-92DA-CDF71A886D0E}"/>
                </a:ext>
              </a:extLst>
            </p:cNvPr>
            <p:cNvSpPr txBox="1"/>
            <p:nvPr/>
          </p:nvSpPr>
          <p:spPr>
            <a:xfrm>
              <a:off x="1472809" y="3881471"/>
              <a:ext cx="1591582" cy="305702"/>
            </a:xfrm>
            <a:prstGeom prst="rect">
              <a:avLst/>
            </a:prstGeom>
            <a:noFill/>
          </p:spPr>
          <p:txBody>
            <a:bodyPr wrap="square" rtlCol="0">
              <a:spAutoFit/>
            </a:bodyPr>
            <a:lstStyle/>
            <a:p>
              <a:pPr algn="ctr"/>
              <a:r>
                <a:rPr lang="en-US" sz="1400" b="1" dirty="0">
                  <a:solidFill>
                    <a:srgbClr val="A6A6A6"/>
                  </a:solidFill>
                  <a:latin typeface="Tw Cen MT" panose="020B0602020104020603" pitchFamily="34" charset="0"/>
                </a:rPr>
                <a:t>Annual</a:t>
              </a:r>
            </a:p>
          </p:txBody>
        </p:sp>
      </p:grpSp>
      <p:sp>
        <p:nvSpPr>
          <p:cNvPr id="207" name="TextBox 206">
            <a:extLst>
              <a:ext uri="{FF2B5EF4-FFF2-40B4-BE49-F238E27FC236}">
                <a16:creationId xmlns:a16="http://schemas.microsoft.com/office/drawing/2014/main" id="{CD413462-0CD5-44FC-9178-39882E828E50}"/>
              </a:ext>
            </a:extLst>
          </p:cNvPr>
          <p:cNvSpPr txBox="1"/>
          <p:nvPr/>
        </p:nvSpPr>
        <p:spPr>
          <a:xfrm>
            <a:off x="5778640" y="6096516"/>
            <a:ext cx="1580960" cy="523220"/>
          </a:xfrm>
          <a:prstGeom prst="rect">
            <a:avLst/>
          </a:prstGeom>
          <a:noFill/>
        </p:spPr>
        <p:txBody>
          <a:bodyPr wrap="square" rtlCol="0">
            <a:spAutoFit/>
          </a:bodyPr>
          <a:lstStyle/>
          <a:p>
            <a:pPr algn="ctr"/>
            <a:r>
              <a:rPr lang="en-US" sz="1400" b="1" dirty="0">
                <a:solidFill>
                  <a:srgbClr val="FF6600"/>
                </a:solidFill>
                <a:latin typeface="Tw Cen MT" panose="020B0602020104020603" pitchFamily="34" charset="0"/>
              </a:rPr>
              <a:t>Locations </a:t>
            </a:r>
          </a:p>
          <a:p>
            <a:pPr algn="ctr"/>
            <a:r>
              <a:rPr lang="en-US" sz="1400" b="1" dirty="0">
                <a:solidFill>
                  <a:srgbClr val="FF6600"/>
                </a:solidFill>
                <a:latin typeface="Tw Cen MT" panose="020B0602020104020603" pitchFamily="34" charset="0"/>
              </a:rPr>
              <a:t>810 Records</a:t>
            </a:r>
          </a:p>
        </p:txBody>
      </p:sp>
      <p:sp>
        <p:nvSpPr>
          <p:cNvPr id="210" name="TextBox 209">
            <a:extLst>
              <a:ext uri="{FF2B5EF4-FFF2-40B4-BE49-F238E27FC236}">
                <a16:creationId xmlns:a16="http://schemas.microsoft.com/office/drawing/2014/main" id="{BA218A13-CB7F-458B-8ED3-69084727D89D}"/>
              </a:ext>
            </a:extLst>
          </p:cNvPr>
          <p:cNvSpPr txBox="1"/>
          <p:nvPr/>
        </p:nvSpPr>
        <p:spPr>
          <a:xfrm>
            <a:off x="5958074" y="4904520"/>
            <a:ext cx="199808" cy="247932"/>
          </a:xfrm>
          <a:prstGeom prst="rect">
            <a:avLst/>
          </a:prstGeom>
          <a:noFill/>
        </p:spPr>
        <p:txBody>
          <a:bodyPr wrap="none" rtlCol="0">
            <a:spAutoFit/>
          </a:bodyPr>
          <a:lstStyle/>
          <a:p>
            <a:endParaRPr lang="en-US" dirty="0"/>
          </a:p>
        </p:txBody>
      </p:sp>
      <p:grpSp>
        <p:nvGrpSpPr>
          <p:cNvPr id="211" name="Group 210">
            <a:extLst>
              <a:ext uri="{FF2B5EF4-FFF2-40B4-BE49-F238E27FC236}">
                <a16:creationId xmlns:a16="http://schemas.microsoft.com/office/drawing/2014/main" id="{D7903FFB-27C4-4E61-80BE-3128767527A3}"/>
              </a:ext>
            </a:extLst>
          </p:cNvPr>
          <p:cNvGrpSpPr/>
          <p:nvPr/>
        </p:nvGrpSpPr>
        <p:grpSpPr>
          <a:xfrm>
            <a:off x="7462857" y="4317997"/>
            <a:ext cx="1511647" cy="1931999"/>
            <a:chOff x="1494518" y="2209800"/>
            <a:chExt cx="1591582" cy="1866900"/>
          </a:xfrm>
          <a:solidFill>
            <a:srgbClr val="009999"/>
          </a:solidFill>
        </p:grpSpPr>
        <p:sp>
          <p:nvSpPr>
            <p:cNvPr id="212" name="Rectangle: Top Corners Rounded 211">
              <a:extLst>
                <a:ext uri="{FF2B5EF4-FFF2-40B4-BE49-F238E27FC236}">
                  <a16:creationId xmlns:a16="http://schemas.microsoft.com/office/drawing/2014/main" id="{3611E198-AF20-4B06-B91D-97B27BA8EBAF}"/>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extBox 212">
              <a:extLst>
                <a:ext uri="{FF2B5EF4-FFF2-40B4-BE49-F238E27FC236}">
                  <a16:creationId xmlns:a16="http://schemas.microsoft.com/office/drawing/2014/main" id="{50B06B94-5985-43E0-A1A2-DCE1E17080BD}"/>
                </a:ext>
              </a:extLst>
            </p:cNvPr>
            <p:cNvSpPr txBox="1"/>
            <p:nvPr/>
          </p:nvSpPr>
          <p:spPr>
            <a:xfrm>
              <a:off x="1540780" y="2264678"/>
              <a:ext cx="1500180" cy="386628"/>
            </a:xfrm>
            <a:prstGeom prst="rect">
              <a:avLst/>
            </a:prstGeom>
            <a:grpFill/>
          </p:spPr>
          <p:txBody>
            <a:bodyPr wrap="square" rtlCol="0">
              <a:spAutoFit/>
            </a:bodyPr>
            <a:lstStyle/>
            <a:p>
              <a:pPr algn="ctr"/>
              <a:r>
                <a:rPr lang="en-US" sz="2000" b="1" dirty="0">
                  <a:solidFill>
                    <a:srgbClr val="E6E7E9"/>
                  </a:solidFill>
                  <a:latin typeface="Tw Cen MT" panose="020B0602020104020603" pitchFamily="34" charset="0"/>
                </a:rPr>
                <a:t>2011-2018</a:t>
              </a:r>
            </a:p>
          </p:txBody>
        </p:sp>
        <p:sp>
          <p:nvSpPr>
            <p:cNvPr id="214" name="TextBox 213">
              <a:extLst>
                <a:ext uri="{FF2B5EF4-FFF2-40B4-BE49-F238E27FC236}">
                  <a16:creationId xmlns:a16="http://schemas.microsoft.com/office/drawing/2014/main" id="{9E273079-D9C8-4D3C-B8AE-ADE62C77F445}"/>
                </a:ext>
              </a:extLst>
            </p:cNvPr>
            <p:cNvSpPr txBox="1"/>
            <p:nvPr/>
          </p:nvSpPr>
          <p:spPr>
            <a:xfrm>
              <a:off x="1783405" y="2570601"/>
              <a:ext cx="982037" cy="336270"/>
            </a:xfrm>
            <a:prstGeom prst="rect">
              <a:avLst/>
            </a:prstGeom>
            <a:grpFill/>
          </p:spPr>
          <p:txBody>
            <a:bodyPr wrap="square" rtlCol="0">
              <a:spAutoFit/>
            </a:bodyPr>
            <a:lstStyle/>
            <a:p>
              <a:pPr algn="ctr"/>
              <a:r>
                <a:rPr lang="en-US" sz="1600" b="1" dirty="0">
                  <a:solidFill>
                    <a:srgbClr val="E6E7E9"/>
                  </a:solidFill>
                  <a:latin typeface="Tw Cen MT" panose="020B0602020104020603" pitchFamily="34" charset="0"/>
                </a:rPr>
                <a:t>NRDWP</a:t>
              </a:r>
            </a:p>
          </p:txBody>
        </p:sp>
      </p:grpSp>
      <p:sp>
        <p:nvSpPr>
          <p:cNvPr id="215" name="Freeform: Shape 214">
            <a:extLst>
              <a:ext uri="{FF2B5EF4-FFF2-40B4-BE49-F238E27FC236}">
                <a16:creationId xmlns:a16="http://schemas.microsoft.com/office/drawing/2014/main" id="{F3E82407-1485-427B-B190-52A98291584D}"/>
              </a:ext>
            </a:extLst>
          </p:cNvPr>
          <p:cNvSpPr/>
          <p:nvPr/>
        </p:nvSpPr>
        <p:spPr>
          <a:xfrm flipV="1">
            <a:off x="7470901" y="4733390"/>
            <a:ext cx="1511648" cy="1950425"/>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6" name="Group 215">
            <a:extLst>
              <a:ext uri="{FF2B5EF4-FFF2-40B4-BE49-F238E27FC236}">
                <a16:creationId xmlns:a16="http://schemas.microsoft.com/office/drawing/2014/main" id="{43A4F136-971A-4F92-9BE7-9B550B26FFFA}"/>
              </a:ext>
            </a:extLst>
          </p:cNvPr>
          <p:cNvGrpSpPr/>
          <p:nvPr/>
        </p:nvGrpSpPr>
        <p:grpSpPr>
          <a:xfrm>
            <a:off x="7423428" y="4931116"/>
            <a:ext cx="1598636" cy="599359"/>
            <a:chOff x="1455014" y="3566389"/>
            <a:chExt cx="1609377" cy="595318"/>
          </a:xfrm>
        </p:grpSpPr>
        <p:sp>
          <p:nvSpPr>
            <p:cNvPr id="217" name="TextBox 216">
              <a:extLst>
                <a:ext uri="{FF2B5EF4-FFF2-40B4-BE49-F238E27FC236}">
                  <a16:creationId xmlns:a16="http://schemas.microsoft.com/office/drawing/2014/main" id="{B1AF2E8D-983B-49C4-A7FF-046E6CD9DD35}"/>
                </a:ext>
              </a:extLst>
            </p:cNvPr>
            <p:cNvSpPr txBox="1"/>
            <p:nvPr/>
          </p:nvSpPr>
          <p:spPr>
            <a:xfrm>
              <a:off x="1455014" y="3566389"/>
              <a:ext cx="1591582" cy="366841"/>
            </a:xfrm>
            <a:prstGeom prst="rect">
              <a:avLst/>
            </a:prstGeom>
            <a:noFill/>
          </p:spPr>
          <p:txBody>
            <a:bodyPr wrap="square" rtlCol="0">
              <a:spAutoFit/>
            </a:bodyPr>
            <a:lstStyle/>
            <a:p>
              <a:pPr algn="ctr"/>
              <a:r>
                <a:rPr lang="en-US" b="1" dirty="0">
                  <a:solidFill>
                    <a:srgbClr val="009999"/>
                  </a:solidFill>
                  <a:latin typeface="Tw Cen MT" panose="020B0602020104020603" pitchFamily="34" charset="0"/>
                </a:rPr>
                <a:t>Rural Water</a:t>
              </a:r>
            </a:p>
          </p:txBody>
        </p:sp>
        <p:sp>
          <p:nvSpPr>
            <p:cNvPr id="218" name="TextBox 217">
              <a:extLst>
                <a:ext uri="{FF2B5EF4-FFF2-40B4-BE49-F238E27FC236}">
                  <a16:creationId xmlns:a16="http://schemas.microsoft.com/office/drawing/2014/main" id="{717A0767-D71F-4136-8E0C-FA7218D627F3}"/>
                </a:ext>
              </a:extLst>
            </p:cNvPr>
            <p:cNvSpPr txBox="1"/>
            <p:nvPr/>
          </p:nvSpPr>
          <p:spPr>
            <a:xfrm>
              <a:off x="1472809" y="3856006"/>
              <a:ext cx="1591582" cy="305701"/>
            </a:xfrm>
            <a:prstGeom prst="rect">
              <a:avLst/>
            </a:prstGeom>
            <a:noFill/>
          </p:spPr>
          <p:txBody>
            <a:bodyPr wrap="square" rtlCol="0">
              <a:spAutoFit/>
            </a:bodyPr>
            <a:lstStyle/>
            <a:p>
              <a:pPr algn="ctr"/>
              <a:r>
                <a:rPr lang="en-US" sz="1400" b="1" dirty="0">
                  <a:solidFill>
                    <a:srgbClr val="A6A6A6"/>
                  </a:solidFill>
                  <a:latin typeface="Tw Cen MT" panose="020B0602020104020603" pitchFamily="34" charset="0"/>
                </a:rPr>
                <a:t>Annual</a:t>
              </a:r>
            </a:p>
          </p:txBody>
        </p:sp>
      </p:grpSp>
      <p:sp>
        <p:nvSpPr>
          <p:cNvPr id="219" name="TextBox 218">
            <a:extLst>
              <a:ext uri="{FF2B5EF4-FFF2-40B4-BE49-F238E27FC236}">
                <a16:creationId xmlns:a16="http://schemas.microsoft.com/office/drawing/2014/main" id="{3C0BC7AD-47B0-4439-84CC-95546B68D688}"/>
              </a:ext>
            </a:extLst>
          </p:cNvPr>
          <p:cNvSpPr txBox="1"/>
          <p:nvPr/>
        </p:nvSpPr>
        <p:spPr>
          <a:xfrm>
            <a:off x="7450112" y="6077126"/>
            <a:ext cx="1580960" cy="523220"/>
          </a:xfrm>
          <a:prstGeom prst="rect">
            <a:avLst/>
          </a:prstGeom>
          <a:noFill/>
        </p:spPr>
        <p:txBody>
          <a:bodyPr wrap="square" rtlCol="0">
            <a:spAutoFit/>
          </a:bodyPr>
          <a:lstStyle/>
          <a:p>
            <a:pPr algn="ctr"/>
            <a:r>
              <a:rPr lang="en-US" sz="1400" b="1" dirty="0">
                <a:solidFill>
                  <a:srgbClr val="009999"/>
                </a:solidFill>
                <a:latin typeface="Tw Cen MT" panose="020B0602020104020603" pitchFamily="34" charset="0"/>
              </a:rPr>
              <a:t>Locations </a:t>
            </a:r>
          </a:p>
          <a:p>
            <a:pPr algn="ctr"/>
            <a:r>
              <a:rPr lang="en-US" sz="1400" b="1" dirty="0">
                <a:solidFill>
                  <a:srgbClr val="009999"/>
                </a:solidFill>
                <a:latin typeface="Tw Cen MT" panose="020B0602020104020603" pitchFamily="34" charset="0"/>
              </a:rPr>
              <a:t>240 Records</a:t>
            </a:r>
          </a:p>
        </p:txBody>
      </p:sp>
      <p:sp>
        <p:nvSpPr>
          <p:cNvPr id="222" name="TextBox 221">
            <a:extLst>
              <a:ext uri="{FF2B5EF4-FFF2-40B4-BE49-F238E27FC236}">
                <a16:creationId xmlns:a16="http://schemas.microsoft.com/office/drawing/2014/main" id="{FFC19BD8-E7A7-4543-84E3-5A768A88002D}"/>
              </a:ext>
            </a:extLst>
          </p:cNvPr>
          <p:cNvSpPr txBox="1"/>
          <p:nvPr/>
        </p:nvSpPr>
        <p:spPr>
          <a:xfrm>
            <a:off x="7724591" y="4918316"/>
            <a:ext cx="199808" cy="247932"/>
          </a:xfrm>
          <a:prstGeom prst="rect">
            <a:avLst/>
          </a:prstGeom>
          <a:noFill/>
        </p:spPr>
        <p:txBody>
          <a:bodyPr wrap="none" rtlCol="0">
            <a:spAutoFit/>
          </a:bodyPr>
          <a:lstStyle/>
          <a:p>
            <a:endParaRPr lang="en-US" dirty="0"/>
          </a:p>
        </p:txBody>
      </p:sp>
      <p:grpSp>
        <p:nvGrpSpPr>
          <p:cNvPr id="223" name="Group 222">
            <a:extLst>
              <a:ext uri="{FF2B5EF4-FFF2-40B4-BE49-F238E27FC236}">
                <a16:creationId xmlns:a16="http://schemas.microsoft.com/office/drawing/2014/main" id="{B6291D97-CD02-4428-B64B-D8172A114998}"/>
              </a:ext>
            </a:extLst>
          </p:cNvPr>
          <p:cNvGrpSpPr/>
          <p:nvPr/>
        </p:nvGrpSpPr>
        <p:grpSpPr>
          <a:xfrm>
            <a:off x="9109766" y="4341323"/>
            <a:ext cx="1511647" cy="1932000"/>
            <a:chOff x="1494518" y="2209800"/>
            <a:chExt cx="1591582" cy="1866900"/>
          </a:xfrm>
          <a:solidFill>
            <a:srgbClr val="99CC00"/>
          </a:solidFill>
        </p:grpSpPr>
        <p:sp>
          <p:nvSpPr>
            <p:cNvPr id="224" name="Rectangle: Top Corners Rounded 223">
              <a:extLst>
                <a:ext uri="{FF2B5EF4-FFF2-40B4-BE49-F238E27FC236}">
                  <a16:creationId xmlns:a16="http://schemas.microsoft.com/office/drawing/2014/main" id="{FF13F247-FF57-476B-BFC4-C3805952047F}"/>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a:extLst>
                <a:ext uri="{FF2B5EF4-FFF2-40B4-BE49-F238E27FC236}">
                  <a16:creationId xmlns:a16="http://schemas.microsoft.com/office/drawing/2014/main" id="{E0320478-6B83-42D7-9EC5-0FEE65BAA0BC}"/>
                </a:ext>
              </a:extLst>
            </p:cNvPr>
            <p:cNvSpPr txBox="1"/>
            <p:nvPr/>
          </p:nvSpPr>
          <p:spPr>
            <a:xfrm>
              <a:off x="1525983" y="2271593"/>
              <a:ext cx="1501852" cy="386628"/>
            </a:xfrm>
            <a:prstGeom prst="rect">
              <a:avLst/>
            </a:prstGeom>
            <a:grpFill/>
          </p:spPr>
          <p:txBody>
            <a:bodyPr wrap="square" rtlCol="0">
              <a:spAutoFit/>
            </a:bodyPr>
            <a:lstStyle/>
            <a:p>
              <a:pPr algn="ctr"/>
              <a:r>
                <a:rPr lang="en-US" sz="2000" b="1" dirty="0">
                  <a:solidFill>
                    <a:srgbClr val="E6E7E9"/>
                  </a:solidFill>
                  <a:latin typeface="Tw Cen MT" panose="020B0602020104020603" pitchFamily="34" charset="0"/>
                </a:rPr>
                <a:t>1990-2018</a:t>
              </a:r>
            </a:p>
          </p:txBody>
        </p:sp>
        <p:sp>
          <p:nvSpPr>
            <p:cNvPr id="226" name="TextBox 225">
              <a:extLst>
                <a:ext uri="{FF2B5EF4-FFF2-40B4-BE49-F238E27FC236}">
                  <a16:creationId xmlns:a16="http://schemas.microsoft.com/office/drawing/2014/main" id="{90A99BD4-70C2-4966-A243-3D4695CA104E}"/>
                </a:ext>
              </a:extLst>
            </p:cNvPr>
            <p:cNvSpPr txBox="1"/>
            <p:nvPr/>
          </p:nvSpPr>
          <p:spPr>
            <a:xfrm>
              <a:off x="1783405" y="2609273"/>
              <a:ext cx="982037" cy="336270"/>
            </a:xfrm>
            <a:prstGeom prst="rect">
              <a:avLst/>
            </a:prstGeom>
            <a:grpFill/>
          </p:spPr>
          <p:txBody>
            <a:bodyPr wrap="square" rtlCol="0">
              <a:spAutoFit/>
            </a:bodyPr>
            <a:lstStyle/>
            <a:p>
              <a:pPr algn="ctr"/>
              <a:r>
                <a:rPr lang="en-US" sz="1600" b="1" dirty="0">
                  <a:solidFill>
                    <a:srgbClr val="E6E7E9"/>
                  </a:solidFill>
                  <a:latin typeface="Tw Cen MT" panose="020B0602020104020603" pitchFamily="34" charset="0"/>
                </a:rPr>
                <a:t>DES</a:t>
              </a:r>
            </a:p>
          </p:txBody>
        </p:sp>
      </p:grpSp>
      <p:sp>
        <p:nvSpPr>
          <p:cNvPr id="227" name="Freeform: Shape 226">
            <a:extLst>
              <a:ext uri="{FF2B5EF4-FFF2-40B4-BE49-F238E27FC236}">
                <a16:creationId xmlns:a16="http://schemas.microsoft.com/office/drawing/2014/main" id="{DDE925A4-398A-4C4A-92C2-3DF0EF3B46BD}"/>
              </a:ext>
            </a:extLst>
          </p:cNvPr>
          <p:cNvSpPr/>
          <p:nvPr/>
        </p:nvSpPr>
        <p:spPr>
          <a:xfrm flipV="1">
            <a:off x="9117809" y="4756713"/>
            <a:ext cx="1511648" cy="1921639"/>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8" name="Group 227">
            <a:extLst>
              <a:ext uri="{FF2B5EF4-FFF2-40B4-BE49-F238E27FC236}">
                <a16:creationId xmlns:a16="http://schemas.microsoft.com/office/drawing/2014/main" id="{76E60174-0AAB-4598-83AE-9EC84D6497E4}"/>
              </a:ext>
            </a:extLst>
          </p:cNvPr>
          <p:cNvGrpSpPr/>
          <p:nvPr/>
        </p:nvGrpSpPr>
        <p:grpSpPr>
          <a:xfrm>
            <a:off x="9070336" y="4971541"/>
            <a:ext cx="1598636" cy="599363"/>
            <a:chOff x="1455014" y="3566389"/>
            <a:chExt cx="1609377" cy="595320"/>
          </a:xfrm>
        </p:grpSpPr>
        <p:sp>
          <p:nvSpPr>
            <p:cNvPr id="229" name="TextBox 228">
              <a:extLst>
                <a:ext uri="{FF2B5EF4-FFF2-40B4-BE49-F238E27FC236}">
                  <a16:creationId xmlns:a16="http://schemas.microsoft.com/office/drawing/2014/main" id="{5B6B0244-6859-4651-85F9-180E387AC971}"/>
                </a:ext>
              </a:extLst>
            </p:cNvPr>
            <p:cNvSpPr txBox="1"/>
            <p:nvPr/>
          </p:nvSpPr>
          <p:spPr>
            <a:xfrm>
              <a:off x="1455014" y="3566389"/>
              <a:ext cx="1591582" cy="366841"/>
            </a:xfrm>
            <a:prstGeom prst="rect">
              <a:avLst/>
            </a:prstGeom>
            <a:noFill/>
          </p:spPr>
          <p:txBody>
            <a:bodyPr wrap="square" rtlCol="0">
              <a:spAutoFit/>
            </a:bodyPr>
            <a:lstStyle/>
            <a:p>
              <a:pPr algn="ctr"/>
              <a:r>
                <a:rPr lang="en-US" b="1" dirty="0">
                  <a:solidFill>
                    <a:srgbClr val="99CC00"/>
                  </a:solidFill>
                  <a:latin typeface="Tw Cen MT" panose="020B0602020104020603" pitchFamily="34" charset="0"/>
                </a:rPr>
                <a:t>Agriculture</a:t>
              </a:r>
            </a:p>
          </p:txBody>
        </p:sp>
        <p:sp>
          <p:nvSpPr>
            <p:cNvPr id="230" name="TextBox 229">
              <a:extLst>
                <a:ext uri="{FF2B5EF4-FFF2-40B4-BE49-F238E27FC236}">
                  <a16:creationId xmlns:a16="http://schemas.microsoft.com/office/drawing/2014/main" id="{8213D333-06F4-4444-9142-59F8D2FAC615}"/>
                </a:ext>
              </a:extLst>
            </p:cNvPr>
            <p:cNvSpPr txBox="1"/>
            <p:nvPr/>
          </p:nvSpPr>
          <p:spPr>
            <a:xfrm>
              <a:off x="1472809" y="3856008"/>
              <a:ext cx="1591582" cy="305701"/>
            </a:xfrm>
            <a:prstGeom prst="rect">
              <a:avLst/>
            </a:prstGeom>
            <a:noFill/>
          </p:spPr>
          <p:txBody>
            <a:bodyPr wrap="square" rtlCol="0">
              <a:spAutoFit/>
            </a:bodyPr>
            <a:lstStyle/>
            <a:p>
              <a:pPr algn="ctr"/>
              <a:r>
                <a:rPr lang="en-US" sz="1400" b="1" dirty="0">
                  <a:solidFill>
                    <a:srgbClr val="A6A6A6"/>
                  </a:solidFill>
                  <a:latin typeface="Tw Cen MT" panose="020B0602020104020603" pitchFamily="34" charset="0"/>
                </a:rPr>
                <a:t>Annual</a:t>
              </a:r>
            </a:p>
          </p:txBody>
        </p:sp>
      </p:grpSp>
      <p:sp>
        <p:nvSpPr>
          <p:cNvPr id="231" name="TextBox 230">
            <a:extLst>
              <a:ext uri="{FF2B5EF4-FFF2-40B4-BE49-F238E27FC236}">
                <a16:creationId xmlns:a16="http://schemas.microsoft.com/office/drawing/2014/main" id="{F15C7CF7-355D-42A5-B427-9A39C6082D19}"/>
              </a:ext>
            </a:extLst>
          </p:cNvPr>
          <p:cNvSpPr txBox="1"/>
          <p:nvPr/>
        </p:nvSpPr>
        <p:spPr>
          <a:xfrm>
            <a:off x="9097020" y="6117531"/>
            <a:ext cx="1580960" cy="523220"/>
          </a:xfrm>
          <a:prstGeom prst="rect">
            <a:avLst/>
          </a:prstGeom>
          <a:noFill/>
        </p:spPr>
        <p:txBody>
          <a:bodyPr wrap="square" rtlCol="0">
            <a:spAutoFit/>
          </a:bodyPr>
          <a:lstStyle/>
          <a:p>
            <a:pPr algn="ctr"/>
            <a:r>
              <a:rPr lang="en-US" sz="1400" b="1" dirty="0">
                <a:solidFill>
                  <a:srgbClr val="99CC00"/>
                </a:solidFill>
                <a:latin typeface="Tw Cen MT" panose="020B0602020104020603" pitchFamily="34" charset="0"/>
              </a:rPr>
              <a:t>Locations </a:t>
            </a:r>
          </a:p>
          <a:p>
            <a:pPr algn="ctr"/>
            <a:r>
              <a:rPr lang="en-US" sz="1400" b="1" dirty="0">
                <a:solidFill>
                  <a:srgbClr val="99CC00"/>
                </a:solidFill>
                <a:latin typeface="Tw Cen MT" panose="020B0602020104020603" pitchFamily="34" charset="0"/>
              </a:rPr>
              <a:t>1,14,210 Records</a:t>
            </a:r>
          </a:p>
        </p:txBody>
      </p:sp>
      <p:grpSp>
        <p:nvGrpSpPr>
          <p:cNvPr id="232" name="Group 231">
            <a:extLst>
              <a:ext uri="{FF2B5EF4-FFF2-40B4-BE49-F238E27FC236}">
                <a16:creationId xmlns:a16="http://schemas.microsoft.com/office/drawing/2014/main" id="{9313CDA0-3A6E-443C-A207-07713DD00D3F}"/>
              </a:ext>
            </a:extLst>
          </p:cNvPr>
          <p:cNvGrpSpPr/>
          <p:nvPr/>
        </p:nvGrpSpPr>
        <p:grpSpPr>
          <a:xfrm>
            <a:off x="9408906" y="5594158"/>
            <a:ext cx="835438" cy="610267"/>
            <a:chOff x="4705646" y="2575380"/>
            <a:chExt cx="1044717" cy="1013523"/>
          </a:xfrm>
        </p:grpSpPr>
        <p:pic>
          <p:nvPicPr>
            <p:cNvPr id="233" name="Picture 4" descr="Free rain clipart public domain rain clip art image and graphics">
              <a:extLst>
                <a:ext uri="{FF2B5EF4-FFF2-40B4-BE49-F238E27FC236}">
                  <a16:creationId xmlns:a16="http://schemas.microsoft.com/office/drawing/2014/main" id="{93695FEB-E918-4DFB-8A71-33C390A31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648" y="2575380"/>
              <a:ext cx="953715" cy="1013521"/>
            </a:xfrm>
            <a:prstGeom prst="rect">
              <a:avLst/>
            </a:prstGeom>
            <a:noFill/>
            <a:extLst>
              <a:ext uri="{909E8E84-426E-40DD-AFC4-6F175D3DCCD1}">
                <a14:hiddenFill xmlns:a14="http://schemas.microsoft.com/office/drawing/2010/main">
                  <a:solidFill>
                    <a:srgbClr val="FFFFFF"/>
                  </a:solidFill>
                </a14:hiddenFill>
              </a:ext>
            </a:extLst>
          </p:spPr>
        </p:pic>
        <p:sp>
          <p:nvSpPr>
            <p:cNvPr id="234" name="TextBox 233">
              <a:extLst>
                <a:ext uri="{FF2B5EF4-FFF2-40B4-BE49-F238E27FC236}">
                  <a16:creationId xmlns:a16="http://schemas.microsoft.com/office/drawing/2014/main" id="{E8524897-7C5A-4CD9-8A82-BA4F2EA1EE00}"/>
                </a:ext>
              </a:extLst>
            </p:cNvPr>
            <p:cNvSpPr txBox="1"/>
            <p:nvPr/>
          </p:nvSpPr>
          <p:spPr>
            <a:xfrm>
              <a:off x="4705646" y="3177141"/>
              <a:ext cx="249860" cy="411762"/>
            </a:xfrm>
            <a:prstGeom prst="rect">
              <a:avLst/>
            </a:prstGeom>
            <a:noFill/>
          </p:spPr>
          <p:txBody>
            <a:bodyPr wrap="none" rtlCol="0">
              <a:spAutoFit/>
            </a:bodyPr>
            <a:lstStyle/>
            <a:p>
              <a:endParaRPr lang="en-US" dirty="0"/>
            </a:p>
          </p:txBody>
        </p:sp>
      </p:grpSp>
      <p:pic>
        <p:nvPicPr>
          <p:cNvPr id="235" name="Picture 234">
            <a:extLst>
              <a:ext uri="{FF2B5EF4-FFF2-40B4-BE49-F238E27FC236}">
                <a16:creationId xmlns:a16="http://schemas.microsoft.com/office/drawing/2014/main" id="{7B6E09F8-5A8D-44C0-8E2C-02AF2567B08D}"/>
              </a:ext>
            </a:extLst>
          </p:cNvPr>
          <p:cNvPicPr>
            <a:picLocks noChangeAspect="1"/>
          </p:cNvPicPr>
          <p:nvPr/>
        </p:nvPicPr>
        <p:blipFill>
          <a:blip r:embed="rId8"/>
          <a:stretch>
            <a:fillRect/>
          </a:stretch>
        </p:blipFill>
        <p:spPr>
          <a:xfrm>
            <a:off x="2767906" y="5369049"/>
            <a:ext cx="784838" cy="663958"/>
          </a:xfrm>
          <a:prstGeom prst="rect">
            <a:avLst/>
          </a:prstGeom>
        </p:spPr>
      </p:pic>
      <p:pic>
        <p:nvPicPr>
          <p:cNvPr id="236" name="Picture 14" descr="Gowramma kere - Magadi - Karnataka - YouTube">
            <a:extLst>
              <a:ext uri="{FF2B5EF4-FFF2-40B4-BE49-F238E27FC236}">
                <a16:creationId xmlns:a16="http://schemas.microsoft.com/office/drawing/2014/main" id="{BB15106C-0953-465F-B9BF-5789C597D0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2118" y="5498636"/>
            <a:ext cx="717061" cy="62968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8" descr="Urban water management: Can UN SDG 6 be met within the Planetary ...">
            <a:extLst>
              <a:ext uri="{FF2B5EF4-FFF2-40B4-BE49-F238E27FC236}">
                <a16:creationId xmlns:a16="http://schemas.microsoft.com/office/drawing/2014/main" id="{696382C9-5808-4CE7-AE7B-74FF4CFA8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4392" y="5522599"/>
            <a:ext cx="751365" cy="541317"/>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0" descr="Water supply clipart 3 » Clipart Station">
            <a:extLst>
              <a:ext uri="{FF2B5EF4-FFF2-40B4-BE49-F238E27FC236}">
                <a16:creationId xmlns:a16="http://schemas.microsoft.com/office/drawing/2014/main" id="{D83C6FF3-8404-49BB-9D92-61071052C6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3155" y="5531576"/>
            <a:ext cx="551106" cy="555623"/>
          </a:xfrm>
          <a:prstGeom prst="rect">
            <a:avLst/>
          </a:prstGeom>
          <a:noFill/>
          <a:extLst>
            <a:ext uri="{909E8E84-426E-40DD-AFC4-6F175D3DCCD1}">
              <a14:hiddenFill xmlns:a14="http://schemas.microsoft.com/office/drawing/2010/main">
                <a:solidFill>
                  <a:srgbClr val="FFFFFF"/>
                </a:solidFill>
              </a14:hiddenFill>
            </a:ext>
          </a:extLst>
        </p:spPr>
      </p:pic>
      <p:sp>
        <p:nvSpPr>
          <p:cNvPr id="142" name="TextBox 141">
            <a:extLst>
              <a:ext uri="{FF2B5EF4-FFF2-40B4-BE49-F238E27FC236}">
                <a16:creationId xmlns:a16="http://schemas.microsoft.com/office/drawing/2014/main" id="{81D6401A-15DC-44F3-A959-1A8D71F8F63D}"/>
              </a:ext>
            </a:extLst>
          </p:cNvPr>
          <p:cNvSpPr txBox="1"/>
          <p:nvPr/>
        </p:nvSpPr>
        <p:spPr>
          <a:xfrm>
            <a:off x="4021719" y="3386490"/>
            <a:ext cx="1973714" cy="369332"/>
          </a:xfrm>
          <a:prstGeom prst="rect">
            <a:avLst/>
          </a:prstGeom>
          <a:noFill/>
        </p:spPr>
        <p:txBody>
          <a:bodyPr wrap="square" rtlCol="0">
            <a:spAutoFit/>
          </a:bodyPr>
          <a:lstStyle/>
          <a:p>
            <a:pPr algn="ctr"/>
            <a:r>
              <a:rPr lang="en-US" dirty="0">
                <a:solidFill>
                  <a:schemeClr val="accent6">
                    <a:lumMod val="75000"/>
                  </a:schemeClr>
                </a:solidFill>
                <a:latin typeface="Tw Cen MT" panose="020B0602020104020603" pitchFamily="34" charset="0"/>
              </a:rPr>
              <a:t>Water Balance</a:t>
            </a:r>
          </a:p>
        </p:txBody>
      </p:sp>
      <p:graphicFrame>
        <p:nvGraphicFramePr>
          <p:cNvPr id="143" name="Diagram 142">
            <a:extLst>
              <a:ext uri="{FF2B5EF4-FFF2-40B4-BE49-F238E27FC236}">
                <a16:creationId xmlns:a16="http://schemas.microsoft.com/office/drawing/2014/main" id="{0E3C3A18-00EC-4C98-BC13-F823E3B6C0A7}"/>
              </a:ext>
            </a:extLst>
          </p:cNvPr>
          <p:cNvGraphicFramePr/>
          <p:nvPr/>
        </p:nvGraphicFramePr>
        <p:xfrm>
          <a:off x="5427454" y="3151654"/>
          <a:ext cx="2758081" cy="106808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6149601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500"/>
                                        <p:tgtEl>
                                          <p:spTgt spid="108"/>
                                        </p:tgtEl>
                                      </p:cBhvr>
                                    </p:animEffect>
                                    <p:anim calcmode="lin" valueType="num">
                                      <p:cBhvr>
                                        <p:cTn id="12" dur="500" fill="hold"/>
                                        <p:tgtEl>
                                          <p:spTgt spid="108"/>
                                        </p:tgtEl>
                                        <p:attrNameLst>
                                          <p:attrName>ppt_x</p:attrName>
                                        </p:attrNameLst>
                                      </p:cBhvr>
                                      <p:tavLst>
                                        <p:tav tm="0">
                                          <p:val>
                                            <p:strVal val="#ppt_x"/>
                                          </p:val>
                                        </p:tav>
                                        <p:tav tm="100000">
                                          <p:val>
                                            <p:strVal val="#ppt_x"/>
                                          </p:val>
                                        </p:tav>
                                      </p:tavLst>
                                    </p:anim>
                                    <p:anim calcmode="lin" valueType="num">
                                      <p:cBhvr>
                                        <p:cTn id="13" dur="500" fill="hold"/>
                                        <p:tgtEl>
                                          <p:spTgt spid="10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104"/>
                                        </p:tgtEl>
                                        <p:attrNameLst>
                                          <p:attrName>style.visibility</p:attrName>
                                        </p:attrNameLst>
                                      </p:cBhvr>
                                      <p:to>
                                        <p:strVal val="visible"/>
                                      </p:to>
                                    </p:set>
                                    <p:animEffect transition="in" filter="fade">
                                      <p:cBhvr>
                                        <p:cTn id="16" dur="500"/>
                                        <p:tgtEl>
                                          <p:spTgt spid="104"/>
                                        </p:tgtEl>
                                      </p:cBhvr>
                                    </p:animEffect>
                                    <p:anim calcmode="lin" valueType="num">
                                      <p:cBhvr>
                                        <p:cTn id="17" dur="500" fill="hold"/>
                                        <p:tgtEl>
                                          <p:spTgt spid="104"/>
                                        </p:tgtEl>
                                        <p:attrNameLst>
                                          <p:attrName>ppt_x</p:attrName>
                                        </p:attrNameLst>
                                      </p:cBhvr>
                                      <p:tavLst>
                                        <p:tav tm="0">
                                          <p:val>
                                            <p:strVal val="#ppt_x"/>
                                          </p:val>
                                        </p:tav>
                                        <p:tav tm="100000">
                                          <p:val>
                                            <p:strVal val="#ppt_x"/>
                                          </p:val>
                                        </p:tav>
                                      </p:tavLst>
                                    </p:anim>
                                    <p:anim calcmode="lin" valueType="num">
                                      <p:cBhvr>
                                        <p:cTn id="18" dur="500" fill="hold"/>
                                        <p:tgtEl>
                                          <p:spTgt spid="10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250"/>
                                  </p:stCondLst>
                                  <p:childTnLst>
                                    <p:set>
                                      <p:cBhvr>
                                        <p:cTn id="20" dur="1" fill="hold">
                                          <p:stCondLst>
                                            <p:cond delay="0"/>
                                          </p:stCondLst>
                                        </p:cTn>
                                        <p:tgtEl>
                                          <p:spTgt spid="114"/>
                                        </p:tgtEl>
                                        <p:attrNameLst>
                                          <p:attrName>style.visibility</p:attrName>
                                        </p:attrNameLst>
                                      </p:cBhvr>
                                      <p:to>
                                        <p:strVal val="visible"/>
                                      </p:to>
                                    </p:set>
                                    <p:animEffect transition="in" filter="fade">
                                      <p:cBhvr>
                                        <p:cTn id="21" dur="500"/>
                                        <p:tgtEl>
                                          <p:spTgt spid="114"/>
                                        </p:tgtEl>
                                      </p:cBhvr>
                                    </p:animEffect>
                                    <p:anim calcmode="lin" valueType="num">
                                      <p:cBhvr>
                                        <p:cTn id="22" dur="500" fill="hold"/>
                                        <p:tgtEl>
                                          <p:spTgt spid="114"/>
                                        </p:tgtEl>
                                        <p:attrNameLst>
                                          <p:attrName>ppt_x</p:attrName>
                                        </p:attrNameLst>
                                      </p:cBhvr>
                                      <p:tavLst>
                                        <p:tav tm="0">
                                          <p:val>
                                            <p:strVal val="#ppt_x"/>
                                          </p:val>
                                        </p:tav>
                                        <p:tav tm="100000">
                                          <p:val>
                                            <p:strVal val="#ppt_x"/>
                                          </p:val>
                                        </p:tav>
                                      </p:tavLst>
                                    </p:anim>
                                    <p:anim calcmode="lin" valueType="num">
                                      <p:cBhvr>
                                        <p:cTn id="23" dur="500" fill="hold"/>
                                        <p:tgtEl>
                                          <p:spTgt spid="1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25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anim calcmode="lin" valueType="num">
                                      <p:cBhvr>
                                        <p:cTn id="27" dur="500" fill="hold"/>
                                        <p:tgtEl>
                                          <p:spTgt spid="68"/>
                                        </p:tgtEl>
                                        <p:attrNameLst>
                                          <p:attrName>ppt_x</p:attrName>
                                        </p:attrNameLst>
                                      </p:cBhvr>
                                      <p:tavLst>
                                        <p:tav tm="0">
                                          <p:val>
                                            <p:strVal val="#ppt_x"/>
                                          </p:val>
                                        </p:tav>
                                        <p:tav tm="100000">
                                          <p:val>
                                            <p:strVal val="#ppt_x"/>
                                          </p:val>
                                        </p:tav>
                                      </p:tavLst>
                                    </p:anim>
                                    <p:anim calcmode="lin" valueType="num">
                                      <p:cBhvr>
                                        <p:cTn id="28" dur="500" fill="hold"/>
                                        <p:tgtEl>
                                          <p:spTgt spid="68"/>
                                        </p:tgtEl>
                                        <p:attrNameLst>
                                          <p:attrName>ppt_y</p:attrName>
                                        </p:attrNameLst>
                                      </p:cBhvr>
                                      <p:tavLst>
                                        <p:tav tm="0">
                                          <p:val>
                                            <p:strVal val="#ppt_y+.1"/>
                                          </p:val>
                                        </p:tav>
                                        <p:tav tm="100000">
                                          <p:val>
                                            <p:strVal val="#ppt_y"/>
                                          </p:val>
                                        </p:tav>
                                      </p:tavLst>
                                    </p:anim>
                                  </p:childTnLst>
                                </p:cTn>
                              </p:par>
                              <p:par>
                                <p:cTn id="29" presetID="31" presetClass="entr" presetSubtype="0" fill="hold" nodeType="withEffect">
                                  <p:stCondLst>
                                    <p:cond delay="1300"/>
                                  </p:stCondLst>
                                  <p:childTnLst>
                                    <p:set>
                                      <p:cBhvr>
                                        <p:cTn id="30" dur="1" fill="hold">
                                          <p:stCondLst>
                                            <p:cond delay="0"/>
                                          </p:stCondLst>
                                        </p:cTn>
                                        <p:tgtEl>
                                          <p:spTgt spid="61"/>
                                        </p:tgtEl>
                                        <p:attrNameLst>
                                          <p:attrName>style.visibility</p:attrName>
                                        </p:attrNameLst>
                                      </p:cBhvr>
                                      <p:to>
                                        <p:strVal val="visible"/>
                                      </p:to>
                                    </p:set>
                                    <p:anim calcmode="lin" valueType="num">
                                      <p:cBhvr>
                                        <p:cTn id="31" dur="1000" fill="hold"/>
                                        <p:tgtEl>
                                          <p:spTgt spid="61"/>
                                        </p:tgtEl>
                                        <p:attrNameLst>
                                          <p:attrName>ppt_w</p:attrName>
                                        </p:attrNameLst>
                                      </p:cBhvr>
                                      <p:tavLst>
                                        <p:tav tm="0">
                                          <p:val>
                                            <p:fltVal val="0"/>
                                          </p:val>
                                        </p:tav>
                                        <p:tav tm="100000">
                                          <p:val>
                                            <p:strVal val="#ppt_w"/>
                                          </p:val>
                                        </p:tav>
                                      </p:tavLst>
                                    </p:anim>
                                    <p:anim calcmode="lin" valueType="num">
                                      <p:cBhvr>
                                        <p:cTn id="32" dur="1000" fill="hold"/>
                                        <p:tgtEl>
                                          <p:spTgt spid="61"/>
                                        </p:tgtEl>
                                        <p:attrNameLst>
                                          <p:attrName>ppt_h</p:attrName>
                                        </p:attrNameLst>
                                      </p:cBhvr>
                                      <p:tavLst>
                                        <p:tav tm="0">
                                          <p:val>
                                            <p:fltVal val="0"/>
                                          </p:val>
                                        </p:tav>
                                        <p:tav tm="100000">
                                          <p:val>
                                            <p:strVal val="#ppt_h"/>
                                          </p:val>
                                        </p:tav>
                                      </p:tavLst>
                                    </p:anim>
                                    <p:anim calcmode="lin" valueType="num">
                                      <p:cBhvr>
                                        <p:cTn id="33" dur="1000" fill="hold"/>
                                        <p:tgtEl>
                                          <p:spTgt spid="61"/>
                                        </p:tgtEl>
                                        <p:attrNameLst>
                                          <p:attrName>style.rotation</p:attrName>
                                        </p:attrNameLst>
                                      </p:cBhvr>
                                      <p:tavLst>
                                        <p:tav tm="0">
                                          <p:val>
                                            <p:fltVal val="90"/>
                                          </p:val>
                                        </p:tav>
                                        <p:tav tm="100000">
                                          <p:val>
                                            <p:fltVal val="0"/>
                                          </p:val>
                                        </p:tav>
                                      </p:tavLst>
                                    </p:anim>
                                    <p:animEffect transition="in" filter="fade">
                                      <p:cBhvr>
                                        <p:cTn id="34" dur="10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fade">
                                      <p:cBhvr>
                                        <p:cTn id="39" dur="500"/>
                                        <p:tgtEl>
                                          <p:spTgt spid="109"/>
                                        </p:tgtEl>
                                      </p:cBhvr>
                                    </p:animEffect>
                                    <p:anim calcmode="lin" valueType="num">
                                      <p:cBhvr>
                                        <p:cTn id="40" dur="500" fill="hold"/>
                                        <p:tgtEl>
                                          <p:spTgt spid="109"/>
                                        </p:tgtEl>
                                        <p:attrNameLst>
                                          <p:attrName>ppt_x</p:attrName>
                                        </p:attrNameLst>
                                      </p:cBhvr>
                                      <p:tavLst>
                                        <p:tav tm="0">
                                          <p:val>
                                            <p:strVal val="#ppt_x"/>
                                          </p:val>
                                        </p:tav>
                                        <p:tav tm="100000">
                                          <p:val>
                                            <p:strVal val="#ppt_x"/>
                                          </p:val>
                                        </p:tav>
                                      </p:tavLst>
                                    </p:anim>
                                    <p:anim calcmode="lin" valueType="num">
                                      <p:cBhvr>
                                        <p:cTn id="41" dur="500" fill="hold"/>
                                        <p:tgtEl>
                                          <p:spTgt spid="10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80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anim calcmode="lin" valueType="num">
                                      <p:cBhvr>
                                        <p:cTn id="45" dur="500" fill="hold"/>
                                        <p:tgtEl>
                                          <p:spTgt spid="100"/>
                                        </p:tgtEl>
                                        <p:attrNameLst>
                                          <p:attrName>ppt_x</p:attrName>
                                        </p:attrNameLst>
                                      </p:cBhvr>
                                      <p:tavLst>
                                        <p:tav tm="0">
                                          <p:val>
                                            <p:strVal val="#ppt_x"/>
                                          </p:val>
                                        </p:tav>
                                        <p:tav tm="100000">
                                          <p:val>
                                            <p:strVal val="#ppt_x"/>
                                          </p:val>
                                        </p:tav>
                                      </p:tavLst>
                                    </p:anim>
                                    <p:anim calcmode="lin" valueType="num">
                                      <p:cBhvr>
                                        <p:cTn id="46" dur="500" fill="hold"/>
                                        <p:tgtEl>
                                          <p:spTgt spid="10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1250"/>
                                  </p:stCondLst>
                                  <p:childTnLst>
                                    <p:set>
                                      <p:cBhvr>
                                        <p:cTn id="48" dur="1" fill="hold">
                                          <p:stCondLst>
                                            <p:cond delay="0"/>
                                          </p:stCondLst>
                                        </p:cTn>
                                        <p:tgtEl>
                                          <p:spTgt spid="117"/>
                                        </p:tgtEl>
                                        <p:attrNameLst>
                                          <p:attrName>style.visibility</p:attrName>
                                        </p:attrNameLst>
                                      </p:cBhvr>
                                      <p:to>
                                        <p:strVal val="visible"/>
                                      </p:to>
                                    </p:set>
                                    <p:animEffect transition="in" filter="fade">
                                      <p:cBhvr>
                                        <p:cTn id="49" dur="500"/>
                                        <p:tgtEl>
                                          <p:spTgt spid="117"/>
                                        </p:tgtEl>
                                      </p:cBhvr>
                                    </p:animEffect>
                                    <p:anim calcmode="lin" valueType="num">
                                      <p:cBhvr>
                                        <p:cTn id="50" dur="500" fill="hold"/>
                                        <p:tgtEl>
                                          <p:spTgt spid="117"/>
                                        </p:tgtEl>
                                        <p:attrNameLst>
                                          <p:attrName>ppt_x</p:attrName>
                                        </p:attrNameLst>
                                      </p:cBhvr>
                                      <p:tavLst>
                                        <p:tav tm="0">
                                          <p:val>
                                            <p:strVal val="#ppt_x"/>
                                          </p:val>
                                        </p:tav>
                                        <p:tav tm="100000">
                                          <p:val>
                                            <p:strVal val="#ppt_x"/>
                                          </p:val>
                                        </p:tav>
                                      </p:tavLst>
                                    </p:anim>
                                    <p:anim calcmode="lin" valueType="num">
                                      <p:cBhvr>
                                        <p:cTn id="51" dur="500" fill="hold"/>
                                        <p:tgtEl>
                                          <p:spTgt spid="11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25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anim calcmode="lin" valueType="num">
                                      <p:cBhvr>
                                        <p:cTn id="55" dur="500" fill="hold"/>
                                        <p:tgtEl>
                                          <p:spTgt spid="70"/>
                                        </p:tgtEl>
                                        <p:attrNameLst>
                                          <p:attrName>ppt_x</p:attrName>
                                        </p:attrNameLst>
                                      </p:cBhvr>
                                      <p:tavLst>
                                        <p:tav tm="0">
                                          <p:val>
                                            <p:strVal val="#ppt_x"/>
                                          </p:val>
                                        </p:tav>
                                        <p:tav tm="100000">
                                          <p:val>
                                            <p:strVal val="#ppt_x"/>
                                          </p:val>
                                        </p:tav>
                                      </p:tavLst>
                                    </p:anim>
                                    <p:anim calcmode="lin" valueType="num">
                                      <p:cBhvr>
                                        <p:cTn id="56" dur="500" fill="hold"/>
                                        <p:tgtEl>
                                          <p:spTgt spid="70"/>
                                        </p:tgtEl>
                                        <p:attrNameLst>
                                          <p:attrName>ppt_y</p:attrName>
                                        </p:attrNameLst>
                                      </p:cBhvr>
                                      <p:tavLst>
                                        <p:tav tm="0">
                                          <p:val>
                                            <p:strVal val="#ppt_y+.1"/>
                                          </p:val>
                                        </p:tav>
                                        <p:tav tm="100000">
                                          <p:val>
                                            <p:strVal val="#ppt_y"/>
                                          </p:val>
                                        </p:tav>
                                      </p:tavLst>
                                    </p:anim>
                                  </p:childTnLst>
                                </p:cTn>
                              </p:par>
                              <p:par>
                                <p:cTn id="57" presetID="31" presetClass="entr" presetSubtype="0" fill="hold" nodeType="withEffect">
                                  <p:stCondLst>
                                    <p:cond delay="1300"/>
                                  </p:stCondLst>
                                  <p:childTnLst>
                                    <p:set>
                                      <p:cBhvr>
                                        <p:cTn id="58" dur="1" fill="hold">
                                          <p:stCondLst>
                                            <p:cond delay="0"/>
                                          </p:stCondLst>
                                        </p:cTn>
                                        <p:tgtEl>
                                          <p:spTgt spid="67"/>
                                        </p:tgtEl>
                                        <p:attrNameLst>
                                          <p:attrName>style.visibility</p:attrName>
                                        </p:attrNameLst>
                                      </p:cBhvr>
                                      <p:to>
                                        <p:strVal val="visible"/>
                                      </p:to>
                                    </p:set>
                                    <p:anim calcmode="lin" valueType="num">
                                      <p:cBhvr>
                                        <p:cTn id="59" dur="500" fill="hold"/>
                                        <p:tgtEl>
                                          <p:spTgt spid="67"/>
                                        </p:tgtEl>
                                        <p:attrNameLst>
                                          <p:attrName>ppt_w</p:attrName>
                                        </p:attrNameLst>
                                      </p:cBhvr>
                                      <p:tavLst>
                                        <p:tav tm="0">
                                          <p:val>
                                            <p:fltVal val="0"/>
                                          </p:val>
                                        </p:tav>
                                        <p:tav tm="100000">
                                          <p:val>
                                            <p:strVal val="#ppt_w"/>
                                          </p:val>
                                        </p:tav>
                                      </p:tavLst>
                                    </p:anim>
                                    <p:anim calcmode="lin" valueType="num">
                                      <p:cBhvr>
                                        <p:cTn id="60" dur="500" fill="hold"/>
                                        <p:tgtEl>
                                          <p:spTgt spid="67"/>
                                        </p:tgtEl>
                                        <p:attrNameLst>
                                          <p:attrName>ppt_h</p:attrName>
                                        </p:attrNameLst>
                                      </p:cBhvr>
                                      <p:tavLst>
                                        <p:tav tm="0">
                                          <p:val>
                                            <p:fltVal val="0"/>
                                          </p:val>
                                        </p:tav>
                                        <p:tav tm="100000">
                                          <p:val>
                                            <p:strVal val="#ppt_h"/>
                                          </p:val>
                                        </p:tav>
                                      </p:tavLst>
                                    </p:anim>
                                    <p:anim calcmode="lin" valueType="num">
                                      <p:cBhvr>
                                        <p:cTn id="61" dur="500" fill="hold"/>
                                        <p:tgtEl>
                                          <p:spTgt spid="67"/>
                                        </p:tgtEl>
                                        <p:attrNameLst>
                                          <p:attrName>style.rotation</p:attrName>
                                        </p:attrNameLst>
                                      </p:cBhvr>
                                      <p:tavLst>
                                        <p:tav tm="0">
                                          <p:val>
                                            <p:fltVal val="90"/>
                                          </p:val>
                                        </p:tav>
                                        <p:tav tm="100000">
                                          <p:val>
                                            <p:fltVal val="0"/>
                                          </p:val>
                                        </p:tav>
                                      </p:tavLst>
                                    </p:anim>
                                    <p:animEffect transition="in" filter="fade">
                                      <p:cBhvr>
                                        <p:cTn id="62" dur="500"/>
                                        <p:tgtEl>
                                          <p:spTgt spid="67"/>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26"/>
                                        </p:tgtEl>
                                        <p:attrNameLst>
                                          <p:attrName>style.visibility</p:attrName>
                                        </p:attrNameLst>
                                      </p:cBhvr>
                                      <p:to>
                                        <p:strVal val="visible"/>
                                      </p:to>
                                    </p:set>
                                    <p:animEffect transition="in" filter="fade">
                                      <p:cBhvr>
                                        <p:cTn id="67" dur="500"/>
                                        <p:tgtEl>
                                          <p:spTgt spid="126"/>
                                        </p:tgtEl>
                                      </p:cBhvr>
                                    </p:animEffect>
                                    <p:anim calcmode="lin" valueType="num">
                                      <p:cBhvr>
                                        <p:cTn id="68" dur="500" fill="hold"/>
                                        <p:tgtEl>
                                          <p:spTgt spid="126"/>
                                        </p:tgtEl>
                                        <p:attrNameLst>
                                          <p:attrName>ppt_x</p:attrName>
                                        </p:attrNameLst>
                                      </p:cBhvr>
                                      <p:tavLst>
                                        <p:tav tm="0">
                                          <p:val>
                                            <p:strVal val="#ppt_x"/>
                                          </p:val>
                                        </p:tav>
                                        <p:tav tm="100000">
                                          <p:val>
                                            <p:strVal val="#ppt_x"/>
                                          </p:val>
                                        </p:tav>
                                      </p:tavLst>
                                    </p:anim>
                                    <p:anim calcmode="lin" valueType="num">
                                      <p:cBhvr>
                                        <p:cTn id="69" dur="500" fill="hold"/>
                                        <p:tgtEl>
                                          <p:spTgt spid="1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750"/>
                                  </p:stCondLst>
                                  <p:childTnLst>
                                    <p:set>
                                      <p:cBhvr>
                                        <p:cTn id="71" dur="1" fill="hold">
                                          <p:stCondLst>
                                            <p:cond delay="0"/>
                                          </p:stCondLst>
                                        </p:cTn>
                                        <p:tgtEl>
                                          <p:spTgt spid="113"/>
                                        </p:tgtEl>
                                        <p:attrNameLst>
                                          <p:attrName>style.visibility</p:attrName>
                                        </p:attrNameLst>
                                      </p:cBhvr>
                                      <p:to>
                                        <p:strVal val="visible"/>
                                      </p:to>
                                    </p:set>
                                    <p:animEffect transition="in" filter="fade">
                                      <p:cBhvr>
                                        <p:cTn id="72" dur="500"/>
                                        <p:tgtEl>
                                          <p:spTgt spid="113"/>
                                        </p:tgtEl>
                                      </p:cBhvr>
                                    </p:animEffect>
                                    <p:anim calcmode="lin" valueType="num">
                                      <p:cBhvr>
                                        <p:cTn id="73" dur="500" fill="hold"/>
                                        <p:tgtEl>
                                          <p:spTgt spid="113"/>
                                        </p:tgtEl>
                                        <p:attrNameLst>
                                          <p:attrName>ppt_x</p:attrName>
                                        </p:attrNameLst>
                                      </p:cBhvr>
                                      <p:tavLst>
                                        <p:tav tm="0">
                                          <p:val>
                                            <p:strVal val="#ppt_x"/>
                                          </p:val>
                                        </p:tav>
                                        <p:tav tm="100000">
                                          <p:val>
                                            <p:strVal val="#ppt_x"/>
                                          </p:val>
                                        </p:tav>
                                      </p:tavLst>
                                    </p:anim>
                                    <p:anim calcmode="lin" valueType="num">
                                      <p:cBhvr>
                                        <p:cTn id="74" dur="500" fill="hold"/>
                                        <p:tgtEl>
                                          <p:spTgt spid="11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1250"/>
                                  </p:stCondLst>
                                  <p:childTnLst>
                                    <p:set>
                                      <p:cBhvr>
                                        <p:cTn id="76" dur="1" fill="hold">
                                          <p:stCondLst>
                                            <p:cond delay="0"/>
                                          </p:stCondLst>
                                        </p:cTn>
                                        <p:tgtEl>
                                          <p:spTgt spid="130"/>
                                        </p:tgtEl>
                                        <p:attrNameLst>
                                          <p:attrName>style.visibility</p:attrName>
                                        </p:attrNameLst>
                                      </p:cBhvr>
                                      <p:to>
                                        <p:strVal val="visible"/>
                                      </p:to>
                                    </p:set>
                                    <p:animEffect transition="in" filter="fade">
                                      <p:cBhvr>
                                        <p:cTn id="77" dur="500"/>
                                        <p:tgtEl>
                                          <p:spTgt spid="130"/>
                                        </p:tgtEl>
                                      </p:cBhvr>
                                    </p:animEffect>
                                    <p:anim calcmode="lin" valueType="num">
                                      <p:cBhvr>
                                        <p:cTn id="78" dur="500" fill="hold"/>
                                        <p:tgtEl>
                                          <p:spTgt spid="130"/>
                                        </p:tgtEl>
                                        <p:attrNameLst>
                                          <p:attrName>ppt_x</p:attrName>
                                        </p:attrNameLst>
                                      </p:cBhvr>
                                      <p:tavLst>
                                        <p:tav tm="0">
                                          <p:val>
                                            <p:strVal val="#ppt_x"/>
                                          </p:val>
                                        </p:tav>
                                        <p:tav tm="100000">
                                          <p:val>
                                            <p:strVal val="#ppt_x"/>
                                          </p:val>
                                        </p:tav>
                                      </p:tavLst>
                                    </p:anim>
                                    <p:anim calcmode="lin" valueType="num">
                                      <p:cBhvr>
                                        <p:cTn id="79" dur="500" fill="hold"/>
                                        <p:tgtEl>
                                          <p:spTgt spid="13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1250"/>
                                  </p:stCondLst>
                                  <p:childTnLst>
                                    <p:set>
                                      <p:cBhvr>
                                        <p:cTn id="81" dur="1" fill="hold">
                                          <p:stCondLst>
                                            <p:cond delay="0"/>
                                          </p:stCondLst>
                                        </p:cTn>
                                        <p:tgtEl>
                                          <p:spTgt spid="133"/>
                                        </p:tgtEl>
                                        <p:attrNameLst>
                                          <p:attrName>style.visibility</p:attrName>
                                        </p:attrNameLst>
                                      </p:cBhvr>
                                      <p:to>
                                        <p:strVal val="visible"/>
                                      </p:to>
                                    </p:set>
                                    <p:animEffect transition="in" filter="fade">
                                      <p:cBhvr>
                                        <p:cTn id="82" dur="500"/>
                                        <p:tgtEl>
                                          <p:spTgt spid="133"/>
                                        </p:tgtEl>
                                      </p:cBhvr>
                                    </p:animEffect>
                                    <p:anim calcmode="lin" valueType="num">
                                      <p:cBhvr>
                                        <p:cTn id="83" dur="500" fill="hold"/>
                                        <p:tgtEl>
                                          <p:spTgt spid="133"/>
                                        </p:tgtEl>
                                        <p:attrNameLst>
                                          <p:attrName>ppt_x</p:attrName>
                                        </p:attrNameLst>
                                      </p:cBhvr>
                                      <p:tavLst>
                                        <p:tav tm="0">
                                          <p:val>
                                            <p:strVal val="#ppt_x"/>
                                          </p:val>
                                        </p:tav>
                                        <p:tav tm="100000">
                                          <p:val>
                                            <p:strVal val="#ppt_x"/>
                                          </p:val>
                                        </p:tav>
                                      </p:tavLst>
                                    </p:anim>
                                    <p:anim calcmode="lin" valueType="num">
                                      <p:cBhvr>
                                        <p:cTn id="84" dur="500" fill="hold"/>
                                        <p:tgtEl>
                                          <p:spTgt spid="133"/>
                                        </p:tgtEl>
                                        <p:attrNameLst>
                                          <p:attrName>ppt_y</p:attrName>
                                        </p:attrNameLst>
                                      </p:cBhvr>
                                      <p:tavLst>
                                        <p:tav tm="0">
                                          <p:val>
                                            <p:strVal val="#ppt_y+.1"/>
                                          </p:val>
                                        </p:tav>
                                        <p:tav tm="100000">
                                          <p:val>
                                            <p:strVal val="#ppt_y"/>
                                          </p:val>
                                        </p:tav>
                                      </p:tavLst>
                                    </p:anim>
                                  </p:childTnLst>
                                </p:cTn>
                              </p:par>
                              <p:par>
                                <p:cTn id="85" presetID="31" presetClass="entr" presetSubtype="0" fill="hold" nodeType="withEffect">
                                  <p:stCondLst>
                                    <p:cond delay="1250"/>
                                  </p:stCondLst>
                                  <p:childTnLst>
                                    <p:set>
                                      <p:cBhvr>
                                        <p:cTn id="86" dur="1" fill="hold">
                                          <p:stCondLst>
                                            <p:cond delay="0"/>
                                          </p:stCondLst>
                                        </p:cTn>
                                        <p:tgtEl>
                                          <p:spTgt spid="134"/>
                                        </p:tgtEl>
                                        <p:attrNameLst>
                                          <p:attrName>style.visibility</p:attrName>
                                        </p:attrNameLst>
                                      </p:cBhvr>
                                      <p:to>
                                        <p:strVal val="visible"/>
                                      </p:to>
                                    </p:set>
                                    <p:anim calcmode="lin" valueType="num">
                                      <p:cBhvr>
                                        <p:cTn id="87" dur="500" fill="hold"/>
                                        <p:tgtEl>
                                          <p:spTgt spid="134"/>
                                        </p:tgtEl>
                                        <p:attrNameLst>
                                          <p:attrName>ppt_w</p:attrName>
                                        </p:attrNameLst>
                                      </p:cBhvr>
                                      <p:tavLst>
                                        <p:tav tm="0">
                                          <p:val>
                                            <p:fltVal val="0"/>
                                          </p:val>
                                        </p:tav>
                                        <p:tav tm="100000">
                                          <p:val>
                                            <p:strVal val="#ppt_w"/>
                                          </p:val>
                                        </p:tav>
                                      </p:tavLst>
                                    </p:anim>
                                    <p:anim calcmode="lin" valueType="num">
                                      <p:cBhvr>
                                        <p:cTn id="88" dur="500" fill="hold"/>
                                        <p:tgtEl>
                                          <p:spTgt spid="134"/>
                                        </p:tgtEl>
                                        <p:attrNameLst>
                                          <p:attrName>ppt_h</p:attrName>
                                        </p:attrNameLst>
                                      </p:cBhvr>
                                      <p:tavLst>
                                        <p:tav tm="0">
                                          <p:val>
                                            <p:fltVal val="0"/>
                                          </p:val>
                                        </p:tav>
                                        <p:tav tm="100000">
                                          <p:val>
                                            <p:strVal val="#ppt_h"/>
                                          </p:val>
                                        </p:tav>
                                      </p:tavLst>
                                    </p:anim>
                                    <p:anim calcmode="lin" valueType="num">
                                      <p:cBhvr>
                                        <p:cTn id="89" dur="500" fill="hold"/>
                                        <p:tgtEl>
                                          <p:spTgt spid="134"/>
                                        </p:tgtEl>
                                        <p:attrNameLst>
                                          <p:attrName>style.rotation</p:attrName>
                                        </p:attrNameLst>
                                      </p:cBhvr>
                                      <p:tavLst>
                                        <p:tav tm="0">
                                          <p:val>
                                            <p:fltVal val="90"/>
                                          </p:val>
                                        </p:tav>
                                        <p:tav tm="100000">
                                          <p:val>
                                            <p:fltVal val="0"/>
                                          </p:val>
                                        </p:tav>
                                      </p:tavLst>
                                    </p:anim>
                                    <p:animEffect transition="in" filter="fade">
                                      <p:cBhvr>
                                        <p:cTn id="90" dur="500"/>
                                        <p:tgtEl>
                                          <p:spTgt spid="134"/>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fade">
                                      <p:cBhvr>
                                        <p:cTn id="95" dur="500"/>
                                        <p:tgtEl>
                                          <p:spTgt spid="110"/>
                                        </p:tgtEl>
                                      </p:cBhvr>
                                    </p:animEffect>
                                    <p:anim calcmode="lin" valueType="num">
                                      <p:cBhvr>
                                        <p:cTn id="96" dur="500" fill="hold"/>
                                        <p:tgtEl>
                                          <p:spTgt spid="110"/>
                                        </p:tgtEl>
                                        <p:attrNameLst>
                                          <p:attrName>ppt_x</p:attrName>
                                        </p:attrNameLst>
                                      </p:cBhvr>
                                      <p:tavLst>
                                        <p:tav tm="0">
                                          <p:val>
                                            <p:strVal val="#ppt_x"/>
                                          </p:val>
                                        </p:tav>
                                        <p:tav tm="100000">
                                          <p:val>
                                            <p:strVal val="#ppt_x"/>
                                          </p:val>
                                        </p:tav>
                                      </p:tavLst>
                                    </p:anim>
                                    <p:anim calcmode="lin" valueType="num">
                                      <p:cBhvr>
                                        <p:cTn id="97" dur="500" fill="hold"/>
                                        <p:tgtEl>
                                          <p:spTgt spid="110"/>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750"/>
                                  </p:stCondLst>
                                  <p:childTnLst>
                                    <p:set>
                                      <p:cBhvr>
                                        <p:cTn id="99" dur="1" fill="hold">
                                          <p:stCondLst>
                                            <p:cond delay="0"/>
                                          </p:stCondLst>
                                        </p:cTn>
                                        <p:tgtEl>
                                          <p:spTgt spid="96"/>
                                        </p:tgtEl>
                                        <p:attrNameLst>
                                          <p:attrName>style.visibility</p:attrName>
                                        </p:attrNameLst>
                                      </p:cBhvr>
                                      <p:to>
                                        <p:strVal val="visible"/>
                                      </p:to>
                                    </p:set>
                                    <p:animEffect transition="in" filter="fade">
                                      <p:cBhvr>
                                        <p:cTn id="100" dur="500"/>
                                        <p:tgtEl>
                                          <p:spTgt spid="96"/>
                                        </p:tgtEl>
                                      </p:cBhvr>
                                    </p:animEffect>
                                    <p:anim calcmode="lin" valueType="num">
                                      <p:cBhvr>
                                        <p:cTn id="101" dur="500" fill="hold"/>
                                        <p:tgtEl>
                                          <p:spTgt spid="96"/>
                                        </p:tgtEl>
                                        <p:attrNameLst>
                                          <p:attrName>ppt_x</p:attrName>
                                        </p:attrNameLst>
                                      </p:cBhvr>
                                      <p:tavLst>
                                        <p:tav tm="0">
                                          <p:val>
                                            <p:strVal val="#ppt_x"/>
                                          </p:val>
                                        </p:tav>
                                        <p:tav tm="100000">
                                          <p:val>
                                            <p:strVal val="#ppt_x"/>
                                          </p:val>
                                        </p:tav>
                                      </p:tavLst>
                                    </p:anim>
                                    <p:anim calcmode="lin" valueType="num">
                                      <p:cBhvr>
                                        <p:cTn id="102" dur="500" fill="hold"/>
                                        <p:tgtEl>
                                          <p:spTgt spid="96"/>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1250"/>
                                  </p:stCondLst>
                                  <p:childTnLst>
                                    <p:set>
                                      <p:cBhvr>
                                        <p:cTn id="104" dur="1" fill="hold">
                                          <p:stCondLst>
                                            <p:cond delay="0"/>
                                          </p:stCondLst>
                                        </p:cTn>
                                        <p:tgtEl>
                                          <p:spTgt spid="120"/>
                                        </p:tgtEl>
                                        <p:attrNameLst>
                                          <p:attrName>style.visibility</p:attrName>
                                        </p:attrNameLst>
                                      </p:cBhvr>
                                      <p:to>
                                        <p:strVal val="visible"/>
                                      </p:to>
                                    </p:set>
                                    <p:animEffect transition="in" filter="fade">
                                      <p:cBhvr>
                                        <p:cTn id="105" dur="500"/>
                                        <p:tgtEl>
                                          <p:spTgt spid="120"/>
                                        </p:tgtEl>
                                      </p:cBhvr>
                                    </p:animEffect>
                                    <p:anim calcmode="lin" valueType="num">
                                      <p:cBhvr>
                                        <p:cTn id="106" dur="500" fill="hold"/>
                                        <p:tgtEl>
                                          <p:spTgt spid="120"/>
                                        </p:tgtEl>
                                        <p:attrNameLst>
                                          <p:attrName>ppt_x</p:attrName>
                                        </p:attrNameLst>
                                      </p:cBhvr>
                                      <p:tavLst>
                                        <p:tav tm="0">
                                          <p:val>
                                            <p:strVal val="#ppt_x"/>
                                          </p:val>
                                        </p:tav>
                                        <p:tav tm="100000">
                                          <p:val>
                                            <p:strVal val="#ppt_x"/>
                                          </p:val>
                                        </p:tav>
                                      </p:tavLst>
                                    </p:anim>
                                    <p:anim calcmode="lin" valueType="num">
                                      <p:cBhvr>
                                        <p:cTn id="107" dur="500" fill="hold"/>
                                        <p:tgtEl>
                                          <p:spTgt spid="12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125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anim calcmode="lin" valueType="num">
                                      <p:cBhvr>
                                        <p:cTn id="111" dur="500" fill="hold"/>
                                        <p:tgtEl>
                                          <p:spTgt spid="72"/>
                                        </p:tgtEl>
                                        <p:attrNameLst>
                                          <p:attrName>ppt_x</p:attrName>
                                        </p:attrNameLst>
                                      </p:cBhvr>
                                      <p:tavLst>
                                        <p:tav tm="0">
                                          <p:val>
                                            <p:strVal val="#ppt_x"/>
                                          </p:val>
                                        </p:tav>
                                        <p:tav tm="100000">
                                          <p:val>
                                            <p:strVal val="#ppt_x"/>
                                          </p:val>
                                        </p:tav>
                                      </p:tavLst>
                                    </p:anim>
                                    <p:anim calcmode="lin" valueType="num">
                                      <p:cBhvr>
                                        <p:cTn id="112" dur="500" fill="hold"/>
                                        <p:tgtEl>
                                          <p:spTgt spid="72"/>
                                        </p:tgtEl>
                                        <p:attrNameLst>
                                          <p:attrName>ppt_y</p:attrName>
                                        </p:attrNameLst>
                                      </p:cBhvr>
                                      <p:tavLst>
                                        <p:tav tm="0">
                                          <p:val>
                                            <p:strVal val="#ppt_y+.1"/>
                                          </p:val>
                                        </p:tav>
                                        <p:tav tm="100000">
                                          <p:val>
                                            <p:strVal val="#ppt_y"/>
                                          </p:val>
                                        </p:tav>
                                      </p:tavLst>
                                    </p:anim>
                                  </p:childTnLst>
                                </p:cTn>
                              </p:par>
                              <p:par>
                                <p:cTn id="113" presetID="31" presetClass="entr" presetSubtype="0" fill="hold" nodeType="withEffect">
                                  <p:stCondLst>
                                    <p:cond delay="1250"/>
                                  </p:stCondLst>
                                  <p:childTnLst>
                                    <p:set>
                                      <p:cBhvr>
                                        <p:cTn id="114" dur="1" fill="hold">
                                          <p:stCondLst>
                                            <p:cond delay="0"/>
                                          </p:stCondLst>
                                        </p:cTn>
                                        <p:tgtEl>
                                          <p:spTgt spid="71"/>
                                        </p:tgtEl>
                                        <p:attrNameLst>
                                          <p:attrName>style.visibility</p:attrName>
                                        </p:attrNameLst>
                                      </p:cBhvr>
                                      <p:to>
                                        <p:strVal val="visible"/>
                                      </p:to>
                                    </p:set>
                                    <p:anim calcmode="lin" valueType="num">
                                      <p:cBhvr>
                                        <p:cTn id="115" dur="500" fill="hold"/>
                                        <p:tgtEl>
                                          <p:spTgt spid="71"/>
                                        </p:tgtEl>
                                        <p:attrNameLst>
                                          <p:attrName>ppt_w</p:attrName>
                                        </p:attrNameLst>
                                      </p:cBhvr>
                                      <p:tavLst>
                                        <p:tav tm="0">
                                          <p:val>
                                            <p:fltVal val="0"/>
                                          </p:val>
                                        </p:tav>
                                        <p:tav tm="100000">
                                          <p:val>
                                            <p:strVal val="#ppt_w"/>
                                          </p:val>
                                        </p:tav>
                                      </p:tavLst>
                                    </p:anim>
                                    <p:anim calcmode="lin" valueType="num">
                                      <p:cBhvr>
                                        <p:cTn id="116" dur="500" fill="hold"/>
                                        <p:tgtEl>
                                          <p:spTgt spid="71"/>
                                        </p:tgtEl>
                                        <p:attrNameLst>
                                          <p:attrName>ppt_h</p:attrName>
                                        </p:attrNameLst>
                                      </p:cBhvr>
                                      <p:tavLst>
                                        <p:tav tm="0">
                                          <p:val>
                                            <p:fltVal val="0"/>
                                          </p:val>
                                        </p:tav>
                                        <p:tav tm="100000">
                                          <p:val>
                                            <p:strVal val="#ppt_h"/>
                                          </p:val>
                                        </p:tav>
                                      </p:tavLst>
                                    </p:anim>
                                    <p:anim calcmode="lin" valueType="num">
                                      <p:cBhvr>
                                        <p:cTn id="117" dur="500" fill="hold"/>
                                        <p:tgtEl>
                                          <p:spTgt spid="71"/>
                                        </p:tgtEl>
                                        <p:attrNameLst>
                                          <p:attrName>style.rotation</p:attrName>
                                        </p:attrNameLst>
                                      </p:cBhvr>
                                      <p:tavLst>
                                        <p:tav tm="0">
                                          <p:val>
                                            <p:fltVal val="90"/>
                                          </p:val>
                                        </p:tav>
                                        <p:tav tm="100000">
                                          <p:val>
                                            <p:fltVal val="0"/>
                                          </p:val>
                                        </p:tav>
                                      </p:tavLst>
                                    </p:anim>
                                    <p:animEffect transition="in" filter="fade">
                                      <p:cBhvr>
                                        <p:cTn id="118" dur="500"/>
                                        <p:tgtEl>
                                          <p:spTgt spid="71"/>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39"/>
                                        </p:tgtEl>
                                        <p:attrNameLst>
                                          <p:attrName>style.visibility</p:attrName>
                                        </p:attrNameLst>
                                      </p:cBhvr>
                                      <p:to>
                                        <p:strVal val="visible"/>
                                      </p:to>
                                    </p:set>
                                    <p:animEffect transition="in" filter="fade">
                                      <p:cBhvr>
                                        <p:cTn id="123" dur="500"/>
                                        <p:tgtEl>
                                          <p:spTgt spid="139"/>
                                        </p:tgtEl>
                                      </p:cBhvr>
                                    </p:animEffect>
                                    <p:anim calcmode="lin" valueType="num">
                                      <p:cBhvr>
                                        <p:cTn id="124" dur="500" fill="hold"/>
                                        <p:tgtEl>
                                          <p:spTgt spid="139"/>
                                        </p:tgtEl>
                                        <p:attrNameLst>
                                          <p:attrName>ppt_x</p:attrName>
                                        </p:attrNameLst>
                                      </p:cBhvr>
                                      <p:tavLst>
                                        <p:tav tm="0">
                                          <p:val>
                                            <p:strVal val="#ppt_x"/>
                                          </p:val>
                                        </p:tav>
                                        <p:tav tm="100000">
                                          <p:val>
                                            <p:strVal val="#ppt_x"/>
                                          </p:val>
                                        </p:tav>
                                      </p:tavLst>
                                    </p:anim>
                                    <p:anim calcmode="lin" valueType="num">
                                      <p:cBhvr>
                                        <p:cTn id="125" dur="500" fill="hold"/>
                                        <p:tgtEl>
                                          <p:spTgt spid="139"/>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750"/>
                                  </p:stCondLst>
                                  <p:childTnLst>
                                    <p:set>
                                      <p:cBhvr>
                                        <p:cTn id="127" dur="1" fill="hold">
                                          <p:stCondLst>
                                            <p:cond delay="0"/>
                                          </p:stCondLst>
                                        </p:cTn>
                                        <p:tgtEl>
                                          <p:spTgt spid="135"/>
                                        </p:tgtEl>
                                        <p:attrNameLst>
                                          <p:attrName>style.visibility</p:attrName>
                                        </p:attrNameLst>
                                      </p:cBhvr>
                                      <p:to>
                                        <p:strVal val="visible"/>
                                      </p:to>
                                    </p:set>
                                    <p:animEffect transition="in" filter="fade">
                                      <p:cBhvr>
                                        <p:cTn id="128" dur="500"/>
                                        <p:tgtEl>
                                          <p:spTgt spid="135"/>
                                        </p:tgtEl>
                                      </p:cBhvr>
                                    </p:animEffect>
                                    <p:anim calcmode="lin" valueType="num">
                                      <p:cBhvr>
                                        <p:cTn id="129" dur="500" fill="hold"/>
                                        <p:tgtEl>
                                          <p:spTgt spid="135"/>
                                        </p:tgtEl>
                                        <p:attrNameLst>
                                          <p:attrName>ppt_x</p:attrName>
                                        </p:attrNameLst>
                                      </p:cBhvr>
                                      <p:tavLst>
                                        <p:tav tm="0">
                                          <p:val>
                                            <p:strVal val="#ppt_x"/>
                                          </p:val>
                                        </p:tav>
                                        <p:tav tm="100000">
                                          <p:val>
                                            <p:strVal val="#ppt_x"/>
                                          </p:val>
                                        </p:tav>
                                      </p:tavLst>
                                    </p:anim>
                                    <p:anim calcmode="lin" valueType="num">
                                      <p:cBhvr>
                                        <p:cTn id="130" dur="500" fill="hold"/>
                                        <p:tgtEl>
                                          <p:spTgt spid="135"/>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1250"/>
                                  </p:stCondLst>
                                  <p:childTnLst>
                                    <p:set>
                                      <p:cBhvr>
                                        <p:cTn id="132" dur="1" fill="hold">
                                          <p:stCondLst>
                                            <p:cond delay="0"/>
                                          </p:stCondLst>
                                        </p:cTn>
                                        <p:tgtEl>
                                          <p:spTgt spid="141"/>
                                        </p:tgtEl>
                                        <p:attrNameLst>
                                          <p:attrName>style.visibility</p:attrName>
                                        </p:attrNameLst>
                                      </p:cBhvr>
                                      <p:to>
                                        <p:strVal val="visible"/>
                                      </p:to>
                                    </p:set>
                                    <p:animEffect transition="in" filter="fade">
                                      <p:cBhvr>
                                        <p:cTn id="133" dur="500"/>
                                        <p:tgtEl>
                                          <p:spTgt spid="141"/>
                                        </p:tgtEl>
                                      </p:cBhvr>
                                    </p:animEffect>
                                    <p:anim calcmode="lin" valueType="num">
                                      <p:cBhvr>
                                        <p:cTn id="134" dur="500" fill="hold"/>
                                        <p:tgtEl>
                                          <p:spTgt spid="141"/>
                                        </p:tgtEl>
                                        <p:attrNameLst>
                                          <p:attrName>ppt_x</p:attrName>
                                        </p:attrNameLst>
                                      </p:cBhvr>
                                      <p:tavLst>
                                        <p:tav tm="0">
                                          <p:val>
                                            <p:strVal val="#ppt_x"/>
                                          </p:val>
                                        </p:tav>
                                        <p:tav tm="100000">
                                          <p:val>
                                            <p:strVal val="#ppt_x"/>
                                          </p:val>
                                        </p:tav>
                                      </p:tavLst>
                                    </p:anim>
                                    <p:anim calcmode="lin" valueType="num">
                                      <p:cBhvr>
                                        <p:cTn id="135" dur="500" fill="hold"/>
                                        <p:tgtEl>
                                          <p:spTgt spid="141"/>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1250"/>
                                  </p:stCondLst>
                                  <p:childTnLst>
                                    <p:set>
                                      <p:cBhvr>
                                        <p:cTn id="137" dur="1" fill="hold">
                                          <p:stCondLst>
                                            <p:cond delay="0"/>
                                          </p:stCondLst>
                                        </p:cTn>
                                        <p:tgtEl>
                                          <p:spTgt spid="146"/>
                                        </p:tgtEl>
                                        <p:attrNameLst>
                                          <p:attrName>style.visibility</p:attrName>
                                        </p:attrNameLst>
                                      </p:cBhvr>
                                      <p:to>
                                        <p:strVal val="visible"/>
                                      </p:to>
                                    </p:set>
                                    <p:animEffect transition="in" filter="fade">
                                      <p:cBhvr>
                                        <p:cTn id="138" dur="500"/>
                                        <p:tgtEl>
                                          <p:spTgt spid="146"/>
                                        </p:tgtEl>
                                      </p:cBhvr>
                                    </p:animEffect>
                                    <p:anim calcmode="lin" valueType="num">
                                      <p:cBhvr>
                                        <p:cTn id="139" dur="500" fill="hold"/>
                                        <p:tgtEl>
                                          <p:spTgt spid="146"/>
                                        </p:tgtEl>
                                        <p:attrNameLst>
                                          <p:attrName>ppt_x</p:attrName>
                                        </p:attrNameLst>
                                      </p:cBhvr>
                                      <p:tavLst>
                                        <p:tav tm="0">
                                          <p:val>
                                            <p:strVal val="#ppt_x"/>
                                          </p:val>
                                        </p:tav>
                                        <p:tav tm="100000">
                                          <p:val>
                                            <p:strVal val="#ppt_x"/>
                                          </p:val>
                                        </p:tav>
                                      </p:tavLst>
                                    </p:anim>
                                    <p:anim calcmode="lin" valueType="num">
                                      <p:cBhvr>
                                        <p:cTn id="140" dur="500" fill="hold"/>
                                        <p:tgtEl>
                                          <p:spTgt spid="146"/>
                                        </p:tgtEl>
                                        <p:attrNameLst>
                                          <p:attrName>ppt_y</p:attrName>
                                        </p:attrNameLst>
                                      </p:cBhvr>
                                      <p:tavLst>
                                        <p:tav tm="0">
                                          <p:val>
                                            <p:strVal val="#ppt_y+.1"/>
                                          </p:val>
                                        </p:tav>
                                        <p:tav tm="100000">
                                          <p:val>
                                            <p:strVal val="#ppt_y"/>
                                          </p:val>
                                        </p:tav>
                                      </p:tavLst>
                                    </p:anim>
                                  </p:childTnLst>
                                </p:cTn>
                              </p:par>
                              <p:par>
                                <p:cTn id="141" presetID="31" presetClass="entr" presetSubtype="0" fill="hold" nodeType="withEffect">
                                  <p:stCondLst>
                                    <p:cond delay="1250"/>
                                  </p:stCondLst>
                                  <p:childTnLst>
                                    <p:set>
                                      <p:cBhvr>
                                        <p:cTn id="142" dur="1" fill="hold">
                                          <p:stCondLst>
                                            <p:cond delay="0"/>
                                          </p:stCondLst>
                                        </p:cTn>
                                        <p:tgtEl>
                                          <p:spTgt spid="144"/>
                                        </p:tgtEl>
                                        <p:attrNameLst>
                                          <p:attrName>style.visibility</p:attrName>
                                        </p:attrNameLst>
                                      </p:cBhvr>
                                      <p:to>
                                        <p:strVal val="visible"/>
                                      </p:to>
                                    </p:set>
                                    <p:anim calcmode="lin" valueType="num">
                                      <p:cBhvr>
                                        <p:cTn id="143" dur="500" fill="hold"/>
                                        <p:tgtEl>
                                          <p:spTgt spid="144"/>
                                        </p:tgtEl>
                                        <p:attrNameLst>
                                          <p:attrName>ppt_w</p:attrName>
                                        </p:attrNameLst>
                                      </p:cBhvr>
                                      <p:tavLst>
                                        <p:tav tm="0">
                                          <p:val>
                                            <p:fltVal val="0"/>
                                          </p:val>
                                        </p:tav>
                                        <p:tav tm="100000">
                                          <p:val>
                                            <p:strVal val="#ppt_w"/>
                                          </p:val>
                                        </p:tav>
                                      </p:tavLst>
                                    </p:anim>
                                    <p:anim calcmode="lin" valueType="num">
                                      <p:cBhvr>
                                        <p:cTn id="144" dur="500" fill="hold"/>
                                        <p:tgtEl>
                                          <p:spTgt spid="144"/>
                                        </p:tgtEl>
                                        <p:attrNameLst>
                                          <p:attrName>ppt_h</p:attrName>
                                        </p:attrNameLst>
                                      </p:cBhvr>
                                      <p:tavLst>
                                        <p:tav tm="0">
                                          <p:val>
                                            <p:fltVal val="0"/>
                                          </p:val>
                                        </p:tav>
                                        <p:tav tm="100000">
                                          <p:val>
                                            <p:strVal val="#ppt_h"/>
                                          </p:val>
                                        </p:tav>
                                      </p:tavLst>
                                    </p:anim>
                                    <p:anim calcmode="lin" valueType="num">
                                      <p:cBhvr>
                                        <p:cTn id="145" dur="500" fill="hold"/>
                                        <p:tgtEl>
                                          <p:spTgt spid="144"/>
                                        </p:tgtEl>
                                        <p:attrNameLst>
                                          <p:attrName>style.rotation</p:attrName>
                                        </p:attrNameLst>
                                      </p:cBhvr>
                                      <p:tavLst>
                                        <p:tav tm="0">
                                          <p:val>
                                            <p:fltVal val="90"/>
                                          </p:val>
                                        </p:tav>
                                        <p:tav tm="100000">
                                          <p:val>
                                            <p:fltVal val="0"/>
                                          </p:val>
                                        </p:tav>
                                      </p:tavLst>
                                    </p:anim>
                                    <p:animEffect transition="in" filter="fade">
                                      <p:cBhvr>
                                        <p:cTn id="146" dur="500"/>
                                        <p:tgtEl>
                                          <p:spTgt spid="144"/>
                                        </p:tgtEl>
                                      </p:cBhvr>
                                    </p:animEffec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49"/>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167"/>
                                        </p:tgtEl>
                                        <p:attrNameLst>
                                          <p:attrName>style.visibility</p:attrName>
                                        </p:attrNameLst>
                                      </p:cBhvr>
                                      <p:to>
                                        <p:strVal val="visible"/>
                                      </p:to>
                                    </p:set>
                                    <p:animEffect transition="in" filter="fade">
                                      <p:cBhvr>
                                        <p:cTn id="155" dur="500"/>
                                        <p:tgtEl>
                                          <p:spTgt spid="167"/>
                                        </p:tgtEl>
                                      </p:cBhvr>
                                    </p:animEffect>
                                    <p:anim calcmode="lin" valueType="num">
                                      <p:cBhvr>
                                        <p:cTn id="156" dur="500" fill="hold"/>
                                        <p:tgtEl>
                                          <p:spTgt spid="167"/>
                                        </p:tgtEl>
                                        <p:attrNameLst>
                                          <p:attrName>ppt_x</p:attrName>
                                        </p:attrNameLst>
                                      </p:cBhvr>
                                      <p:tavLst>
                                        <p:tav tm="0">
                                          <p:val>
                                            <p:strVal val="#ppt_x"/>
                                          </p:val>
                                        </p:tav>
                                        <p:tav tm="100000">
                                          <p:val>
                                            <p:strVal val="#ppt_x"/>
                                          </p:val>
                                        </p:tav>
                                      </p:tavLst>
                                    </p:anim>
                                    <p:anim calcmode="lin" valueType="num">
                                      <p:cBhvr>
                                        <p:cTn id="157" dur="500" fill="hold"/>
                                        <p:tgtEl>
                                          <p:spTgt spid="167"/>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750"/>
                                  </p:stCondLst>
                                  <p:childTnLst>
                                    <p:set>
                                      <p:cBhvr>
                                        <p:cTn id="159" dur="1" fill="hold">
                                          <p:stCondLst>
                                            <p:cond delay="0"/>
                                          </p:stCondLst>
                                        </p:cTn>
                                        <p:tgtEl>
                                          <p:spTgt spid="163"/>
                                        </p:tgtEl>
                                        <p:attrNameLst>
                                          <p:attrName>style.visibility</p:attrName>
                                        </p:attrNameLst>
                                      </p:cBhvr>
                                      <p:to>
                                        <p:strVal val="visible"/>
                                      </p:to>
                                    </p:set>
                                    <p:animEffect transition="in" filter="fade">
                                      <p:cBhvr>
                                        <p:cTn id="160" dur="500"/>
                                        <p:tgtEl>
                                          <p:spTgt spid="163"/>
                                        </p:tgtEl>
                                      </p:cBhvr>
                                    </p:animEffect>
                                    <p:anim calcmode="lin" valueType="num">
                                      <p:cBhvr>
                                        <p:cTn id="161" dur="500" fill="hold"/>
                                        <p:tgtEl>
                                          <p:spTgt spid="163"/>
                                        </p:tgtEl>
                                        <p:attrNameLst>
                                          <p:attrName>ppt_x</p:attrName>
                                        </p:attrNameLst>
                                      </p:cBhvr>
                                      <p:tavLst>
                                        <p:tav tm="0">
                                          <p:val>
                                            <p:strVal val="#ppt_x"/>
                                          </p:val>
                                        </p:tav>
                                        <p:tav tm="100000">
                                          <p:val>
                                            <p:strVal val="#ppt_x"/>
                                          </p:val>
                                        </p:tav>
                                      </p:tavLst>
                                    </p:anim>
                                    <p:anim calcmode="lin" valueType="num">
                                      <p:cBhvr>
                                        <p:cTn id="162" dur="500" fill="hold"/>
                                        <p:tgtEl>
                                          <p:spTgt spid="163"/>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1250"/>
                                  </p:stCondLst>
                                  <p:childTnLst>
                                    <p:set>
                                      <p:cBhvr>
                                        <p:cTn id="164" dur="1" fill="hold">
                                          <p:stCondLst>
                                            <p:cond delay="0"/>
                                          </p:stCondLst>
                                        </p:cTn>
                                        <p:tgtEl>
                                          <p:spTgt spid="168"/>
                                        </p:tgtEl>
                                        <p:attrNameLst>
                                          <p:attrName>style.visibility</p:attrName>
                                        </p:attrNameLst>
                                      </p:cBhvr>
                                      <p:to>
                                        <p:strVal val="visible"/>
                                      </p:to>
                                    </p:set>
                                    <p:animEffect transition="in" filter="fade">
                                      <p:cBhvr>
                                        <p:cTn id="165" dur="500"/>
                                        <p:tgtEl>
                                          <p:spTgt spid="168"/>
                                        </p:tgtEl>
                                      </p:cBhvr>
                                    </p:animEffect>
                                    <p:anim calcmode="lin" valueType="num">
                                      <p:cBhvr>
                                        <p:cTn id="166" dur="500" fill="hold"/>
                                        <p:tgtEl>
                                          <p:spTgt spid="168"/>
                                        </p:tgtEl>
                                        <p:attrNameLst>
                                          <p:attrName>ppt_x</p:attrName>
                                        </p:attrNameLst>
                                      </p:cBhvr>
                                      <p:tavLst>
                                        <p:tav tm="0">
                                          <p:val>
                                            <p:strVal val="#ppt_x"/>
                                          </p:val>
                                        </p:tav>
                                        <p:tav tm="100000">
                                          <p:val>
                                            <p:strVal val="#ppt_x"/>
                                          </p:val>
                                        </p:tav>
                                      </p:tavLst>
                                    </p:anim>
                                    <p:anim calcmode="lin" valueType="num">
                                      <p:cBhvr>
                                        <p:cTn id="167" dur="500" fill="hold"/>
                                        <p:tgtEl>
                                          <p:spTgt spid="168"/>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1250"/>
                                  </p:stCondLst>
                                  <p:childTnLst>
                                    <p:set>
                                      <p:cBhvr>
                                        <p:cTn id="169" dur="1" fill="hold">
                                          <p:stCondLst>
                                            <p:cond delay="0"/>
                                          </p:stCondLst>
                                        </p:cTn>
                                        <p:tgtEl>
                                          <p:spTgt spid="171"/>
                                        </p:tgtEl>
                                        <p:attrNameLst>
                                          <p:attrName>style.visibility</p:attrName>
                                        </p:attrNameLst>
                                      </p:cBhvr>
                                      <p:to>
                                        <p:strVal val="visible"/>
                                      </p:to>
                                    </p:set>
                                    <p:animEffect transition="in" filter="fade">
                                      <p:cBhvr>
                                        <p:cTn id="170" dur="500"/>
                                        <p:tgtEl>
                                          <p:spTgt spid="171"/>
                                        </p:tgtEl>
                                      </p:cBhvr>
                                    </p:animEffect>
                                    <p:anim calcmode="lin" valueType="num">
                                      <p:cBhvr>
                                        <p:cTn id="171" dur="500" fill="hold"/>
                                        <p:tgtEl>
                                          <p:spTgt spid="171"/>
                                        </p:tgtEl>
                                        <p:attrNameLst>
                                          <p:attrName>ppt_x</p:attrName>
                                        </p:attrNameLst>
                                      </p:cBhvr>
                                      <p:tavLst>
                                        <p:tav tm="0">
                                          <p:val>
                                            <p:strVal val="#ppt_x"/>
                                          </p:val>
                                        </p:tav>
                                        <p:tav tm="100000">
                                          <p:val>
                                            <p:strVal val="#ppt_x"/>
                                          </p:val>
                                        </p:tav>
                                      </p:tavLst>
                                    </p:anim>
                                    <p:anim calcmode="lin" valueType="num">
                                      <p:cBhvr>
                                        <p:cTn id="172" dur="500" fill="hold"/>
                                        <p:tgtEl>
                                          <p:spTgt spid="171"/>
                                        </p:tgtEl>
                                        <p:attrNameLst>
                                          <p:attrName>ppt_y</p:attrName>
                                        </p:attrNameLst>
                                      </p:cBhvr>
                                      <p:tavLst>
                                        <p:tav tm="0">
                                          <p:val>
                                            <p:strVal val="#ppt_y+.1"/>
                                          </p:val>
                                        </p:tav>
                                        <p:tav tm="100000">
                                          <p:val>
                                            <p:strVal val="#ppt_y"/>
                                          </p:val>
                                        </p:tav>
                                      </p:tavLst>
                                    </p:anim>
                                  </p:childTnLst>
                                </p:cTn>
                              </p:par>
                              <p:par>
                                <p:cTn id="173" presetID="31" presetClass="entr" presetSubtype="0" fill="hold" nodeType="withEffect">
                                  <p:stCondLst>
                                    <p:cond delay="1250"/>
                                  </p:stCondLst>
                                  <p:childTnLst>
                                    <p:set>
                                      <p:cBhvr>
                                        <p:cTn id="174" dur="1" fill="hold">
                                          <p:stCondLst>
                                            <p:cond delay="0"/>
                                          </p:stCondLst>
                                        </p:cTn>
                                        <p:tgtEl>
                                          <p:spTgt spid="235"/>
                                        </p:tgtEl>
                                        <p:attrNameLst>
                                          <p:attrName>style.visibility</p:attrName>
                                        </p:attrNameLst>
                                      </p:cBhvr>
                                      <p:to>
                                        <p:strVal val="visible"/>
                                      </p:to>
                                    </p:set>
                                    <p:anim calcmode="lin" valueType="num">
                                      <p:cBhvr>
                                        <p:cTn id="175" dur="500" fill="hold"/>
                                        <p:tgtEl>
                                          <p:spTgt spid="235"/>
                                        </p:tgtEl>
                                        <p:attrNameLst>
                                          <p:attrName>ppt_w</p:attrName>
                                        </p:attrNameLst>
                                      </p:cBhvr>
                                      <p:tavLst>
                                        <p:tav tm="0">
                                          <p:val>
                                            <p:fltVal val="0"/>
                                          </p:val>
                                        </p:tav>
                                        <p:tav tm="100000">
                                          <p:val>
                                            <p:strVal val="#ppt_w"/>
                                          </p:val>
                                        </p:tav>
                                      </p:tavLst>
                                    </p:anim>
                                    <p:anim calcmode="lin" valueType="num">
                                      <p:cBhvr>
                                        <p:cTn id="176" dur="500" fill="hold"/>
                                        <p:tgtEl>
                                          <p:spTgt spid="235"/>
                                        </p:tgtEl>
                                        <p:attrNameLst>
                                          <p:attrName>ppt_h</p:attrName>
                                        </p:attrNameLst>
                                      </p:cBhvr>
                                      <p:tavLst>
                                        <p:tav tm="0">
                                          <p:val>
                                            <p:fltVal val="0"/>
                                          </p:val>
                                        </p:tav>
                                        <p:tav tm="100000">
                                          <p:val>
                                            <p:strVal val="#ppt_h"/>
                                          </p:val>
                                        </p:tav>
                                      </p:tavLst>
                                    </p:anim>
                                    <p:anim calcmode="lin" valueType="num">
                                      <p:cBhvr>
                                        <p:cTn id="177" dur="500" fill="hold"/>
                                        <p:tgtEl>
                                          <p:spTgt spid="235"/>
                                        </p:tgtEl>
                                        <p:attrNameLst>
                                          <p:attrName>style.rotation</p:attrName>
                                        </p:attrNameLst>
                                      </p:cBhvr>
                                      <p:tavLst>
                                        <p:tav tm="0">
                                          <p:val>
                                            <p:fltVal val="90"/>
                                          </p:val>
                                        </p:tav>
                                        <p:tav tm="100000">
                                          <p:val>
                                            <p:fltVal val="0"/>
                                          </p:val>
                                        </p:tav>
                                      </p:tavLst>
                                    </p:anim>
                                    <p:animEffect transition="in" filter="fade">
                                      <p:cBhvr>
                                        <p:cTn id="178" dur="500"/>
                                        <p:tgtEl>
                                          <p:spTgt spid="235"/>
                                        </p:tgtEl>
                                      </p:cBhvr>
                                    </p:animEffect>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191"/>
                                        </p:tgtEl>
                                        <p:attrNameLst>
                                          <p:attrName>style.visibility</p:attrName>
                                        </p:attrNameLst>
                                      </p:cBhvr>
                                      <p:to>
                                        <p:strVal val="visible"/>
                                      </p:to>
                                    </p:set>
                                    <p:animEffect transition="in" filter="fade">
                                      <p:cBhvr>
                                        <p:cTn id="183" dur="500"/>
                                        <p:tgtEl>
                                          <p:spTgt spid="191"/>
                                        </p:tgtEl>
                                      </p:cBhvr>
                                    </p:animEffect>
                                    <p:anim calcmode="lin" valueType="num">
                                      <p:cBhvr>
                                        <p:cTn id="184" dur="500" fill="hold"/>
                                        <p:tgtEl>
                                          <p:spTgt spid="191"/>
                                        </p:tgtEl>
                                        <p:attrNameLst>
                                          <p:attrName>ppt_x</p:attrName>
                                        </p:attrNameLst>
                                      </p:cBhvr>
                                      <p:tavLst>
                                        <p:tav tm="0">
                                          <p:val>
                                            <p:strVal val="#ppt_x"/>
                                          </p:val>
                                        </p:tav>
                                        <p:tav tm="100000">
                                          <p:val>
                                            <p:strVal val="#ppt_x"/>
                                          </p:val>
                                        </p:tav>
                                      </p:tavLst>
                                    </p:anim>
                                    <p:anim calcmode="lin" valueType="num">
                                      <p:cBhvr>
                                        <p:cTn id="185" dur="500" fill="hold"/>
                                        <p:tgtEl>
                                          <p:spTgt spid="191"/>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750"/>
                                  </p:stCondLst>
                                  <p:childTnLst>
                                    <p:set>
                                      <p:cBhvr>
                                        <p:cTn id="187" dur="1" fill="hold">
                                          <p:stCondLst>
                                            <p:cond delay="0"/>
                                          </p:stCondLst>
                                        </p:cTn>
                                        <p:tgtEl>
                                          <p:spTgt spid="187"/>
                                        </p:tgtEl>
                                        <p:attrNameLst>
                                          <p:attrName>style.visibility</p:attrName>
                                        </p:attrNameLst>
                                      </p:cBhvr>
                                      <p:to>
                                        <p:strVal val="visible"/>
                                      </p:to>
                                    </p:set>
                                    <p:animEffect transition="in" filter="fade">
                                      <p:cBhvr>
                                        <p:cTn id="188" dur="500"/>
                                        <p:tgtEl>
                                          <p:spTgt spid="187"/>
                                        </p:tgtEl>
                                      </p:cBhvr>
                                    </p:animEffect>
                                    <p:anim calcmode="lin" valueType="num">
                                      <p:cBhvr>
                                        <p:cTn id="189" dur="500" fill="hold"/>
                                        <p:tgtEl>
                                          <p:spTgt spid="187"/>
                                        </p:tgtEl>
                                        <p:attrNameLst>
                                          <p:attrName>ppt_x</p:attrName>
                                        </p:attrNameLst>
                                      </p:cBhvr>
                                      <p:tavLst>
                                        <p:tav tm="0">
                                          <p:val>
                                            <p:strVal val="#ppt_x"/>
                                          </p:val>
                                        </p:tav>
                                        <p:tav tm="100000">
                                          <p:val>
                                            <p:strVal val="#ppt_x"/>
                                          </p:val>
                                        </p:tav>
                                      </p:tavLst>
                                    </p:anim>
                                    <p:anim calcmode="lin" valueType="num">
                                      <p:cBhvr>
                                        <p:cTn id="190" dur="500" fill="hold"/>
                                        <p:tgtEl>
                                          <p:spTgt spid="187"/>
                                        </p:tgtEl>
                                        <p:attrNameLst>
                                          <p:attrName>ppt_y</p:attrName>
                                        </p:attrNameLst>
                                      </p:cBhvr>
                                      <p:tavLst>
                                        <p:tav tm="0">
                                          <p:val>
                                            <p:strVal val="#ppt_y+.1"/>
                                          </p:val>
                                        </p:tav>
                                        <p:tav tm="100000">
                                          <p:val>
                                            <p:strVal val="#ppt_y"/>
                                          </p:val>
                                        </p:tav>
                                      </p:tavLst>
                                    </p:anim>
                                  </p:childTnLst>
                                </p:cTn>
                              </p:par>
                              <p:par>
                                <p:cTn id="191" presetID="42" presetClass="entr" presetSubtype="0" fill="hold" nodeType="withEffect">
                                  <p:stCondLst>
                                    <p:cond delay="1250"/>
                                  </p:stCondLst>
                                  <p:childTnLst>
                                    <p:set>
                                      <p:cBhvr>
                                        <p:cTn id="192" dur="1" fill="hold">
                                          <p:stCondLst>
                                            <p:cond delay="0"/>
                                          </p:stCondLst>
                                        </p:cTn>
                                        <p:tgtEl>
                                          <p:spTgt spid="192"/>
                                        </p:tgtEl>
                                        <p:attrNameLst>
                                          <p:attrName>style.visibility</p:attrName>
                                        </p:attrNameLst>
                                      </p:cBhvr>
                                      <p:to>
                                        <p:strVal val="visible"/>
                                      </p:to>
                                    </p:set>
                                    <p:animEffect transition="in" filter="fade">
                                      <p:cBhvr>
                                        <p:cTn id="193" dur="500"/>
                                        <p:tgtEl>
                                          <p:spTgt spid="192"/>
                                        </p:tgtEl>
                                      </p:cBhvr>
                                    </p:animEffect>
                                    <p:anim calcmode="lin" valueType="num">
                                      <p:cBhvr>
                                        <p:cTn id="194" dur="500" fill="hold"/>
                                        <p:tgtEl>
                                          <p:spTgt spid="192"/>
                                        </p:tgtEl>
                                        <p:attrNameLst>
                                          <p:attrName>ppt_x</p:attrName>
                                        </p:attrNameLst>
                                      </p:cBhvr>
                                      <p:tavLst>
                                        <p:tav tm="0">
                                          <p:val>
                                            <p:strVal val="#ppt_x"/>
                                          </p:val>
                                        </p:tav>
                                        <p:tav tm="100000">
                                          <p:val>
                                            <p:strVal val="#ppt_x"/>
                                          </p:val>
                                        </p:tav>
                                      </p:tavLst>
                                    </p:anim>
                                    <p:anim calcmode="lin" valueType="num">
                                      <p:cBhvr>
                                        <p:cTn id="195" dur="500" fill="hold"/>
                                        <p:tgtEl>
                                          <p:spTgt spid="192"/>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1250"/>
                                  </p:stCondLst>
                                  <p:childTnLst>
                                    <p:set>
                                      <p:cBhvr>
                                        <p:cTn id="197" dur="1" fill="hold">
                                          <p:stCondLst>
                                            <p:cond delay="0"/>
                                          </p:stCondLst>
                                        </p:cTn>
                                        <p:tgtEl>
                                          <p:spTgt spid="195"/>
                                        </p:tgtEl>
                                        <p:attrNameLst>
                                          <p:attrName>style.visibility</p:attrName>
                                        </p:attrNameLst>
                                      </p:cBhvr>
                                      <p:to>
                                        <p:strVal val="visible"/>
                                      </p:to>
                                    </p:set>
                                    <p:animEffect transition="in" filter="fade">
                                      <p:cBhvr>
                                        <p:cTn id="198" dur="500"/>
                                        <p:tgtEl>
                                          <p:spTgt spid="195"/>
                                        </p:tgtEl>
                                      </p:cBhvr>
                                    </p:animEffect>
                                    <p:anim calcmode="lin" valueType="num">
                                      <p:cBhvr>
                                        <p:cTn id="199" dur="500" fill="hold"/>
                                        <p:tgtEl>
                                          <p:spTgt spid="195"/>
                                        </p:tgtEl>
                                        <p:attrNameLst>
                                          <p:attrName>ppt_x</p:attrName>
                                        </p:attrNameLst>
                                      </p:cBhvr>
                                      <p:tavLst>
                                        <p:tav tm="0">
                                          <p:val>
                                            <p:strVal val="#ppt_x"/>
                                          </p:val>
                                        </p:tav>
                                        <p:tav tm="100000">
                                          <p:val>
                                            <p:strVal val="#ppt_x"/>
                                          </p:val>
                                        </p:tav>
                                      </p:tavLst>
                                    </p:anim>
                                    <p:anim calcmode="lin" valueType="num">
                                      <p:cBhvr>
                                        <p:cTn id="200" dur="500" fill="hold"/>
                                        <p:tgtEl>
                                          <p:spTgt spid="195"/>
                                        </p:tgtEl>
                                        <p:attrNameLst>
                                          <p:attrName>ppt_y</p:attrName>
                                        </p:attrNameLst>
                                      </p:cBhvr>
                                      <p:tavLst>
                                        <p:tav tm="0">
                                          <p:val>
                                            <p:strVal val="#ppt_y+.1"/>
                                          </p:val>
                                        </p:tav>
                                        <p:tav tm="100000">
                                          <p:val>
                                            <p:strVal val="#ppt_y"/>
                                          </p:val>
                                        </p:tav>
                                      </p:tavLst>
                                    </p:anim>
                                  </p:childTnLst>
                                </p:cTn>
                              </p:par>
                              <p:par>
                                <p:cTn id="201" presetID="31" presetClass="entr" presetSubtype="0" fill="hold" nodeType="withEffect">
                                  <p:stCondLst>
                                    <p:cond delay="1250"/>
                                  </p:stCondLst>
                                  <p:childTnLst>
                                    <p:set>
                                      <p:cBhvr>
                                        <p:cTn id="202" dur="1" fill="hold">
                                          <p:stCondLst>
                                            <p:cond delay="0"/>
                                          </p:stCondLst>
                                        </p:cTn>
                                        <p:tgtEl>
                                          <p:spTgt spid="236"/>
                                        </p:tgtEl>
                                        <p:attrNameLst>
                                          <p:attrName>style.visibility</p:attrName>
                                        </p:attrNameLst>
                                      </p:cBhvr>
                                      <p:to>
                                        <p:strVal val="visible"/>
                                      </p:to>
                                    </p:set>
                                    <p:anim calcmode="lin" valueType="num">
                                      <p:cBhvr>
                                        <p:cTn id="203" dur="500" fill="hold"/>
                                        <p:tgtEl>
                                          <p:spTgt spid="236"/>
                                        </p:tgtEl>
                                        <p:attrNameLst>
                                          <p:attrName>ppt_w</p:attrName>
                                        </p:attrNameLst>
                                      </p:cBhvr>
                                      <p:tavLst>
                                        <p:tav tm="0">
                                          <p:val>
                                            <p:fltVal val="0"/>
                                          </p:val>
                                        </p:tav>
                                        <p:tav tm="100000">
                                          <p:val>
                                            <p:strVal val="#ppt_w"/>
                                          </p:val>
                                        </p:tav>
                                      </p:tavLst>
                                    </p:anim>
                                    <p:anim calcmode="lin" valueType="num">
                                      <p:cBhvr>
                                        <p:cTn id="204" dur="500" fill="hold"/>
                                        <p:tgtEl>
                                          <p:spTgt spid="236"/>
                                        </p:tgtEl>
                                        <p:attrNameLst>
                                          <p:attrName>ppt_h</p:attrName>
                                        </p:attrNameLst>
                                      </p:cBhvr>
                                      <p:tavLst>
                                        <p:tav tm="0">
                                          <p:val>
                                            <p:fltVal val="0"/>
                                          </p:val>
                                        </p:tav>
                                        <p:tav tm="100000">
                                          <p:val>
                                            <p:strVal val="#ppt_h"/>
                                          </p:val>
                                        </p:tav>
                                      </p:tavLst>
                                    </p:anim>
                                    <p:anim calcmode="lin" valueType="num">
                                      <p:cBhvr>
                                        <p:cTn id="205" dur="500" fill="hold"/>
                                        <p:tgtEl>
                                          <p:spTgt spid="236"/>
                                        </p:tgtEl>
                                        <p:attrNameLst>
                                          <p:attrName>style.rotation</p:attrName>
                                        </p:attrNameLst>
                                      </p:cBhvr>
                                      <p:tavLst>
                                        <p:tav tm="0">
                                          <p:val>
                                            <p:fltVal val="90"/>
                                          </p:val>
                                        </p:tav>
                                        <p:tav tm="100000">
                                          <p:val>
                                            <p:fltVal val="0"/>
                                          </p:val>
                                        </p:tav>
                                      </p:tavLst>
                                    </p:anim>
                                    <p:animEffect transition="in" filter="fade">
                                      <p:cBhvr>
                                        <p:cTn id="206" dur="500"/>
                                        <p:tgtEl>
                                          <p:spTgt spid="236"/>
                                        </p:tgtEl>
                                      </p:cBhvr>
                                    </p:animEffect>
                                  </p:childTnLst>
                                </p:cTn>
                              </p:par>
                            </p:childTnLst>
                          </p:cTn>
                        </p:par>
                      </p:childTnLst>
                    </p:cTn>
                  </p:par>
                  <p:par>
                    <p:cTn id="207" fill="hold">
                      <p:stCondLst>
                        <p:cond delay="indefinite"/>
                      </p:stCondLst>
                      <p:childTnLst>
                        <p:par>
                          <p:cTn id="208" fill="hold">
                            <p:stCondLst>
                              <p:cond delay="0"/>
                            </p:stCondLst>
                            <p:childTnLst>
                              <p:par>
                                <p:cTn id="209" presetID="42" presetClass="entr" presetSubtype="0" fill="hold" grpId="0" nodeType="clickEffect">
                                  <p:stCondLst>
                                    <p:cond delay="0"/>
                                  </p:stCondLst>
                                  <p:childTnLst>
                                    <p:set>
                                      <p:cBhvr>
                                        <p:cTn id="210" dur="1" fill="hold">
                                          <p:stCondLst>
                                            <p:cond delay="0"/>
                                          </p:stCondLst>
                                        </p:cTn>
                                        <p:tgtEl>
                                          <p:spTgt spid="203"/>
                                        </p:tgtEl>
                                        <p:attrNameLst>
                                          <p:attrName>style.visibility</p:attrName>
                                        </p:attrNameLst>
                                      </p:cBhvr>
                                      <p:to>
                                        <p:strVal val="visible"/>
                                      </p:to>
                                    </p:set>
                                    <p:animEffect transition="in" filter="fade">
                                      <p:cBhvr>
                                        <p:cTn id="211" dur="500"/>
                                        <p:tgtEl>
                                          <p:spTgt spid="203"/>
                                        </p:tgtEl>
                                      </p:cBhvr>
                                    </p:animEffect>
                                    <p:anim calcmode="lin" valueType="num">
                                      <p:cBhvr>
                                        <p:cTn id="212" dur="500" fill="hold"/>
                                        <p:tgtEl>
                                          <p:spTgt spid="203"/>
                                        </p:tgtEl>
                                        <p:attrNameLst>
                                          <p:attrName>ppt_x</p:attrName>
                                        </p:attrNameLst>
                                      </p:cBhvr>
                                      <p:tavLst>
                                        <p:tav tm="0">
                                          <p:val>
                                            <p:strVal val="#ppt_x"/>
                                          </p:val>
                                        </p:tav>
                                        <p:tav tm="100000">
                                          <p:val>
                                            <p:strVal val="#ppt_x"/>
                                          </p:val>
                                        </p:tav>
                                      </p:tavLst>
                                    </p:anim>
                                    <p:anim calcmode="lin" valueType="num">
                                      <p:cBhvr>
                                        <p:cTn id="213" dur="500" fill="hold"/>
                                        <p:tgtEl>
                                          <p:spTgt spid="203"/>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750"/>
                                  </p:stCondLst>
                                  <p:childTnLst>
                                    <p:set>
                                      <p:cBhvr>
                                        <p:cTn id="215" dur="1" fill="hold">
                                          <p:stCondLst>
                                            <p:cond delay="0"/>
                                          </p:stCondLst>
                                        </p:cTn>
                                        <p:tgtEl>
                                          <p:spTgt spid="199"/>
                                        </p:tgtEl>
                                        <p:attrNameLst>
                                          <p:attrName>style.visibility</p:attrName>
                                        </p:attrNameLst>
                                      </p:cBhvr>
                                      <p:to>
                                        <p:strVal val="visible"/>
                                      </p:to>
                                    </p:set>
                                    <p:animEffect transition="in" filter="fade">
                                      <p:cBhvr>
                                        <p:cTn id="216" dur="500"/>
                                        <p:tgtEl>
                                          <p:spTgt spid="199"/>
                                        </p:tgtEl>
                                      </p:cBhvr>
                                    </p:animEffect>
                                    <p:anim calcmode="lin" valueType="num">
                                      <p:cBhvr>
                                        <p:cTn id="217" dur="500" fill="hold"/>
                                        <p:tgtEl>
                                          <p:spTgt spid="199"/>
                                        </p:tgtEl>
                                        <p:attrNameLst>
                                          <p:attrName>ppt_x</p:attrName>
                                        </p:attrNameLst>
                                      </p:cBhvr>
                                      <p:tavLst>
                                        <p:tav tm="0">
                                          <p:val>
                                            <p:strVal val="#ppt_x"/>
                                          </p:val>
                                        </p:tav>
                                        <p:tav tm="100000">
                                          <p:val>
                                            <p:strVal val="#ppt_x"/>
                                          </p:val>
                                        </p:tav>
                                      </p:tavLst>
                                    </p:anim>
                                    <p:anim calcmode="lin" valueType="num">
                                      <p:cBhvr>
                                        <p:cTn id="218" dur="500" fill="hold"/>
                                        <p:tgtEl>
                                          <p:spTgt spid="199"/>
                                        </p:tgtEl>
                                        <p:attrNameLst>
                                          <p:attrName>ppt_y</p:attrName>
                                        </p:attrNameLst>
                                      </p:cBhvr>
                                      <p:tavLst>
                                        <p:tav tm="0">
                                          <p:val>
                                            <p:strVal val="#ppt_y+.1"/>
                                          </p:val>
                                        </p:tav>
                                        <p:tav tm="100000">
                                          <p:val>
                                            <p:strVal val="#ppt_y"/>
                                          </p:val>
                                        </p:tav>
                                      </p:tavLst>
                                    </p:anim>
                                  </p:childTnLst>
                                </p:cTn>
                              </p:par>
                              <p:par>
                                <p:cTn id="219" presetID="42" presetClass="entr" presetSubtype="0" fill="hold" nodeType="withEffect">
                                  <p:stCondLst>
                                    <p:cond delay="1250"/>
                                  </p:stCondLst>
                                  <p:childTnLst>
                                    <p:set>
                                      <p:cBhvr>
                                        <p:cTn id="220" dur="1" fill="hold">
                                          <p:stCondLst>
                                            <p:cond delay="0"/>
                                          </p:stCondLst>
                                        </p:cTn>
                                        <p:tgtEl>
                                          <p:spTgt spid="204"/>
                                        </p:tgtEl>
                                        <p:attrNameLst>
                                          <p:attrName>style.visibility</p:attrName>
                                        </p:attrNameLst>
                                      </p:cBhvr>
                                      <p:to>
                                        <p:strVal val="visible"/>
                                      </p:to>
                                    </p:set>
                                    <p:animEffect transition="in" filter="fade">
                                      <p:cBhvr>
                                        <p:cTn id="221" dur="500"/>
                                        <p:tgtEl>
                                          <p:spTgt spid="204"/>
                                        </p:tgtEl>
                                      </p:cBhvr>
                                    </p:animEffect>
                                    <p:anim calcmode="lin" valueType="num">
                                      <p:cBhvr>
                                        <p:cTn id="222" dur="500" fill="hold"/>
                                        <p:tgtEl>
                                          <p:spTgt spid="204"/>
                                        </p:tgtEl>
                                        <p:attrNameLst>
                                          <p:attrName>ppt_x</p:attrName>
                                        </p:attrNameLst>
                                      </p:cBhvr>
                                      <p:tavLst>
                                        <p:tav tm="0">
                                          <p:val>
                                            <p:strVal val="#ppt_x"/>
                                          </p:val>
                                        </p:tav>
                                        <p:tav tm="100000">
                                          <p:val>
                                            <p:strVal val="#ppt_x"/>
                                          </p:val>
                                        </p:tav>
                                      </p:tavLst>
                                    </p:anim>
                                    <p:anim calcmode="lin" valueType="num">
                                      <p:cBhvr>
                                        <p:cTn id="223" dur="500" fill="hold"/>
                                        <p:tgtEl>
                                          <p:spTgt spid="204"/>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1250"/>
                                  </p:stCondLst>
                                  <p:childTnLst>
                                    <p:set>
                                      <p:cBhvr>
                                        <p:cTn id="225" dur="1" fill="hold">
                                          <p:stCondLst>
                                            <p:cond delay="0"/>
                                          </p:stCondLst>
                                        </p:cTn>
                                        <p:tgtEl>
                                          <p:spTgt spid="207"/>
                                        </p:tgtEl>
                                        <p:attrNameLst>
                                          <p:attrName>style.visibility</p:attrName>
                                        </p:attrNameLst>
                                      </p:cBhvr>
                                      <p:to>
                                        <p:strVal val="visible"/>
                                      </p:to>
                                    </p:set>
                                    <p:animEffect transition="in" filter="fade">
                                      <p:cBhvr>
                                        <p:cTn id="226" dur="500"/>
                                        <p:tgtEl>
                                          <p:spTgt spid="207"/>
                                        </p:tgtEl>
                                      </p:cBhvr>
                                    </p:animEffect>
                                    <p:anim calcmode="lin" valueType="num">
                                      <p:cBhvr>
                                        <p:cTn id="227" dur="500" fill="hold"/>
                                        <p:tgtEl>
                                          <p:spTgt spid="207"/>
                                        </p:tgtEl>
                                        <p:attrNameLst>
                                          <p:attrName>ppt_x</p:attrName>
                                        </p:attrNameLst>
                                      </p:cBhvr>
                                      <p:tavLst>
                                        <p:tav tm="0">
                                          <p:val>
                                            <p:strVal val="#ppt_x"/>
                                          </p:val>
                                        </p:tav>
                                        <p:tav tm="100000">
                                          <p:val>
                                            <p:strVal val="#ppt_x"/>
                                          </p:val>
                                        </p:tav>
                                      </p:tavLst>
                                    </p:anim>
                                    <p:anim calcmode="lin" valueType="num">
                                      <p:cBhvr>
                                        <p:cTn id="228" dur="500" fill="hold"/>
                                        <p:tgtEl>
                                          <p:spTgt spid="207"/>
                                        </p:tgtEl>
                                        <p:attrNameLst>
                                          <p:attrName>ppt_y</p:attrName>
                                        </p:attrNameLst>
                                      </p:cBhvr>
                                      <p:tavLst>
                                        <p:tav tm="0">
                                          <p:val>
                                            <p:strVal val="#ppt_y+.1"/>
                                          </p:val>
                                        </p:tav>
                                        <p:tav tm="100000">
                                          <p:val>
                                            <p:strVal val="#ppt_y"/>
                                          </p:val>
                                        </p:tav>
                                      </p:tavLst>
                                    </p:anim>
                                  </p:childTnLst>
                                </p:cTn>
                              </p:par>
                              <p:par>
                                <p:cTn id="229" presetID="31" presetClass="entr" presetSubtype="0" fill="hold" nodeType="withEffect">
                                  <p:stCondLst>
                                    <p:cond delay="1250"/>
                                  </p:stCondLst>
                                  <p:childTnLst>
                                    <p:set>
                                      <p:cBhvr>
                                        <p:cTn id="230" dur="1" fill="hold">
                                          <p:stCondLst>
                                            <p:cond delay="0"/>
                                          </p:stCondLst>
                                        </p:cTn>
                                        <p:tgtEl>
                                          <p:spTgt spid="145"/>
                                        </p:tgtEl>
                                        <p:attrNameLst>
                                          <p:attrName>style.visibility</p:attrName>
                                        </p:attrNameLst>
                                      </p:cBhvr>
                                      <p:to>
                                        <p:strVal val="visible"/>
                                      </p:to>
                                    </p:set>
                                    <p:anim calcmode="lin" valueType="num">
                                      <p:cBhvr>
                                        <p:cTn id="231" dur="500" fill="hold"/>
                                        <p:tgtEl>
                                          <p:spTgt spid="145"/>
                                        </p:tgtEl>
                                        <p:attrNameLst>
                                          <p:attrName>ppt_w</p:attrName>
                                        </p:attrNameLst>
                                      </p:cBhvr>
                                      <p:tavLst>
                                        <p:tav tm="0">
                                          <p:val>
                                            <p:fltVal val="0"/>
                                          </p:val>
                                        </p:tav>
                                        <p:tav tm="100000">
                                          <p:val>
                                            <p:strVal val="#ppt_w"/>
                                          </p:val>
                                        </p:tav>
                                      </p:tavLst>
                                    </p:anim>
                                    <p:anim calcmode="lin" valueType="num">
                                      <p:cBhvr>
                                        <p:cTn id="232" dur="500" fill="hold"/>
                                        <p:tgtEl>
                                          <p:spTgt spid="145"/>
                                        </p:tgtEl>
                                        <p:attrNameLst>
                                          <p:attrName>ppt_h</p:attrName>
                                        </p:attrNameLst>
                                      </p:cBhvr>
                                      <p:tavLst>
                                        <p:tav tm="0">
                                          <p:val>
                                            <p:fltVal val="0"/>
                                          </p:val>
                                        </p:tav>
                                        <p:tav tm="100000">
                                          <p:val>
                                            <p:strVal val="#ppt_h"/>
                                          </p:val>
                                        </p:tav>
                                      </p:tavLst>
                                    </p:anim>
                                    <p:anim calcmode="lin" valueType="num">
                                      <p:cBhvr>
                                        <p:cTn id="233" dur="500" fill="hold"/>
                                        <p:tgtEl>
                                          <p:spTgt spid="145"/>
                                        </p:tgtEl>
                                        <p:attrNameLst>
                                          <p:attrName>style.rotation</p:attrName>
                                        </p:attrNameLst>
                                      </p:cBhvr>
                                      <p:tavLst>
                                        <p:tav tm="0">
                                          <p:val>
                                            <p:fltVal val="90"/>
                                          </p:val>
                                        </p:tav>
                                        <p:tav tm="100000">
                                          <p:val>
                                            <p:fltVal val="0"/>
                                          </p:val>
                                        </p:tav>
                                      </p:tavLst>
                                    </p:anim>
                                    <p:animEffect transition="in" filter="fade">
                                      <p:cBhvr>
                                        <p:cTn id="234" dur="500"/>
                                        <p:tgtEl>
                                          <p:spTgt spid="145"/>
                                        </p:tgtEl>
                                      </p:cBhvr>
                                    </p:animEffect>
                                  </p:childTnLst>
                                </p:cTn>
                              </p:par>
                            </p:childTnLst>
                          </p:cTn>
                        </p:par>
                      </p:childTnLst>
                    </p:cTn>
                  </p:par>
                  <p:par>
                    <p:cTn id="235" fill="hold">
                      <p:stCondLst>
                        <p:cond delay="indefinite"/>
                      </p:stCondLst>
                      <p:childTnLst>
                        <p:par>
                          <p:cTn id="236" fill="hold">
                            <p:stCondLst>
                              <p:cond delay="0"/>
                            </p:stCondLst>
                            <p:childTnLst>
                              <p:par>
                                <p:cTn id="237" presetID="42" presetClass="entr" presetSubtype="0" fill="hold" grpId="0" nodeType="clickEffect">
                                  <p:stCondLst>
                                    <p:cond delay="0"/>
                                  </p:stCondLst>
                                  <p:childTnLst>
                                    <p:set>
                                      <p:cBhvr>
                                        <p:cTn id="238" dur="1" fill="hold">
                                          <p:stCondLst>
                                            <p:cond delay="0"/>
                                          </p:stCondLst>
                                        </p:cTn>
                                        <p:tgtEl>
                                          <p:spTgt spid="215"/>
                                        </p:tgtEl>
                                        <p:attrNameLst>
                                          <p:attrName>style.visibility</p:attrName>
                                        </p:attrNameLst>
                                      </p:cBhvr>
                                      <p:to>
                                        <p:strVal val="visible"/>
                                      </p:to>
                                    </p:set>
                                    <p:animEffect transition="in" filter="fade">
                                      <p:cBhvr>
                                        <p:cTn id="239" dur="500"/>
                                        <p:tgtEl>
                                          <p:spTgt spid="215"/>
                                        </p:tgtEl>
                                      </p:cBhvr>
                                    </p:animEffect>
                                    <p:anim calcmode="lin" valueType="num">
                                      <p:cBhvr>
                                        <p:cTn id="240" dur="500" fill="hold"/>
                                        <p:tgtEl>
                                          <p:spTgt spid="215"/>
                                        </p:tgtEl>
                                        <p:attrNameLst>
                                          <p:attrName>ppt_x</p:attrName>
                                        </p:attrNameLst>
                                      </p:cBhvr>
                                      <p:tavLst>
                                        <p:tav tm="0">
                                          <p:val>
                                            <p:strVal val="#ppt_x"/>
                                          </p:val>
                                        </p:tav>
                                        <p:tav tm="100000">
                                          <p:val>
                                            <p:strVal val="#ppt_x"/>
                                          </p:val>
                                        </p:tav>
                                      </p:tavLst>
                                    </p:anim>
                                    <p:anim calcmode="lin" valueType="num">
                                      <p:cBhvr>
                                        <p:cTn id="241" dur="500" fill="hold"/>
                                        <p:tgtEl>
                                          <p:spTgt spid="215"/>
                                        </p:tgtEl>
                                        <p:attrNameLst>
                                          <p:attrName>ppt_y</p:attrName>
                                        </p:attrNameLst>
                                      </p:cBhvr>
                                      <p:tavLst>
                                        <p:tav tm="0">
                                          <p:val>
                                            <p:strVal val="#ppt_y+.1"/>
                                          </p:val>
                                        </p:tav>
                                        <p:tav tm="100000">
                                          <p:val>
                                            <p:strVal val="#ppt_y"/>
                                          </p:val>
                                        </p:tav>
                                      </p:tavLst>
                                    </p:anim>
                                  </p:childTnLst>
                                </p:cTn>
                              </p:par>
                              <p:par>
                                <p:cTn id="242" presetID="42" presetClass="entr" presetSubtype="0" fill="hold" nodeType="withEffect">
                                  <p:stCondLst>
                                    <p:cond delay="750"/>
                                  </p:stCondLst>
                                  <p:childTnLst>
                                    <p:set>
                                      <p:cBhvr>
                                        <p:cTn id="243" dur="1" fill="hold">
                                          <p:stCondLst>
                                            <p:cond delay="0"/>
                                          </p:stCondLst>
                                        </p:cTn>
                                        <p:tgtEl>
                                          <p:spTgt spid="211"/>
                                        </p:tgtEl>
                                        <p:attrNameLst>
                                          <p:attrName>style.visibility</p:attrName>
                                        </p:attrNameLst>
                                      </p:cBhvr>
                                      <p:to>
                                        <p:strVal val="visible"/>
                                      </p:to>
                                    </p:set>
                                    <p:animEffect transition="in" filter="fade">
                                      <p:cBhvr>
                                        <p:cTn id="244" dur="500"/>
                                        <p:tgtEl>
                                          <p:spTgt spid="211"/>
                                        </p:tgtEl>
                                      </p:cBhvr>
                                    </p:animEffect>
                                    <p:anim calcmode="lin" valueType="num">
                                      <p:cBhvr>
                                        <p:cTn id="245" dur="500" fill="hold"/>
                                        <p:tgtEl>
                                          <p:spTgt spid="211"/>
                                        </p:tgtEl>
                                        <p:attrNameLst>
                                          <p:attrName>ppt_x</p:attrName>
                                        </p:attrNameLst>
                                      </p:cBhvr>
                                      <p:tavLst>
                                        <p:tav tm="0">
                                          <p:val>
                                            <p:strVal val="#ppt_x"/>
                                          </p:val>
                                        </p:tav>
                                        <p:tav tm="100000">
                                          <p:val>
                                            <p:strVal val="#ppt_x"/>
                                          </p:val>
                                        </p:tav>
                                      </p:tavLst>
                                    </p:anim>
                                    <p:anim calcmode="lin" valueType="num">
                                      <p:cBhvr>
                                        <p:cTn id="246" dur="500" fill="hold"/>
                                        <p:tgtEl>
                                          <p:spTgt spid="211"/>
                                        </p:tgtEl>
                                        <p:attrNameLst>
                                          <p:attrName>ppt_y</p:attrName>
                                        </p:attrNameLst>
                                      </p:cBhvr>
                                      <p:tavLst>
                                        <p:tav tm="0">
                                          <p:val>
                                            <p:strVal val="#ppt_y+.1"/>
                                          </p:val>
                                        </p:tav>
                                        <p:tav tm="100000">
                                          <p:val>
                                            <p:strVal val="#ppt_y"/>
                                          </p:val>
                                        </p:tav>
                                      </p:tavLst>
                                    </p:anim>
                                  </p:childTnLst>
                                </p:cTn>
                              </p:par>
                              <p:par>
                                <p:cTn id="247" presetID="42" presetClass="entr" presetSubtype="0" fill="hold" nodeType="withEffect">
                                  <p:stCondLst>
                                    <p:cond delay="1250"/>
                                  </p:stCondLst>
                                  <p:childTnLst>
                                    <p:set>
                                      <p:cBhvr>
                                        <p:cTn id="248" dur="1" fill="hold">
                                          <p:stCondLst>
                                            <p:cond delay="0"/>
                                          </p:stCondLst>
                                        </p:cTn>
                                        <p:tgtEl>
                                          <p:spTgt spid="216"/>
                                        </p:tgtEl>
                                        <p:attrNameLst>
                                          <p:attrName>style.visibility</p:attrName>
                                        </p:attrNameLst>
                                      </p:cBhvr>
                                      <p:to>
                                        <p:strVal val="visible"/>
                                      </p:to>
                                    </p:set>
                                    <p:animEffect transition="in" filter="fade">
                                      <p:cBhvr>
                                        <p:cTn id="249" dur="500"/>
                                        <p:tgtEl>
                                          <p:spTgt spid="216"/>
                                        </p:tgtEl>
                                      </p:cBhvr>
                                    </p:animEffect>
                                    <p:anim calcmode="lin" valueType="num">
                                      <p:cBhvr>
                                        <p:cTn id="250" dur="500" fill="hold"/>
                                        <p:tgtEl>
                                          <p:spTgt spid="216"/>
                                        </p:tgtEl>
                                        <p:attrNameLst>
                                          <p:attrName>ppt_x</p:attrName>
                                        </p:attrNameLst>
                                      </p:cBhvr>
                                      <p:tavLst>
                                        <p:tav tm="0">
                                          <p:val>
                                            <p:strVal val="#ppt_x"/>
                                          </p:val>
                                        </p:tav>
                                        <p:tav tm="100000">
                                          <p:val>
                                            <p:strVal val="#ppt_x"/>
                                          </p:val>
                                        </p:tav>
                                      </p:tavLst>
                                    </p:anim>
                                    <p:anim calcmode="lin" valueType="num">
                                      <p:cBhvr>
                                        <p:cTn id="251" dur="500" fill="hold"/>
                                        <p:tgtEl>
                                          <p:spTgt spid="216"/>
                                        </p:tgtEl>
                                        <p:attrNameLst>
                                          <p:attrName>ppt_y</p:attrName>
                                        </p:attrNameLst>
                                      </p:cBhvr>
                                      <p:tavLst>
                                        <p:tav tm="0">
                                          <p:val>
                                            <p:strVal val="#ppt_y+.1"/>
                                          </p:val>
                                        </p:tav>
                                        <p:tav tm="100000">
                                          <p:val>
                                            <p:strVal val="#ppt_y"/>
                                          </p:val>
                                        </p:tav>
                                      </p:tavLst>
                                    </p:anim>
                                  </p:childTnLst>
                                </p:cTn>
                              </p:par>
                              <p:par>
                                <p:cTn id="252" presetID="42" presetClass="entr" presetSubtype="0" fill="hold" grpId="0" nodeType="withEffect">
                                  <p:stCondLst>
                                    <p:cond delay="1250"/>
                                  </p:stCondLst>
                                  <p:childTnLst>
                                    <p:set>
                                      <p:cBhvr>
                                        <p:cTn id="253" dur="1" fill="hold">
                                          <p:stCondLst>
                                            <p:cond delay="0"/>
                                          </p:stCondLst>
                                        </p:cTn>
                                        <p:tgtEl>
                                          <p:spTgt spid="219"/>
                                        </p:tgtEl>
                                        <p:attrNameLst>
                                          <p:attrName>style.visibility</p:attrName>
                                        </p:attrNameLst>
                                      </p:cBhvr>
                                      <p:to>
                                        <p:strVal val="visible"/>
                                      </p:to>
                                    </p:set>
                                    <p:animEffect transition="in" filter="fade">
                                      <p:cBhvr>
                                        <p:cTn id="254" dur="500"/>
                                        <p:tgtEl>
                                          <p:spTgt spid="219"/>
                                        </p:tgtEl>
                                      </p:cBhvr>
                                    </p:animEffect>
                                    <p:anim calcmode="lin" valueType="num">
                                      <p:cBhvr>
                                        <p:cTn id="255" dur="500" fill="hold"/>
                                        <p:tgtEl>
                                          <p:spTgt spid="219"/>
                                        </p:tgtEl>
                                        <p:attrNameLst>
                                          <p:attrName>ppt_x</p:attrName>
                                        </p:attrNameLst>
                                      </p:cBhvr>
                                      <p:tavLst>
                                        <p:tav tm="0">
                                          <p:val>
                                            <p:strVal val="#ppt_x"/>
                                          </p:val>
                                        </p:tav>
                                        <p:tav tm="100000">
                                          <p:val>
                                            <p:strVal val="#ppt_x"/>
                                          </p:val>
                                        </p:tav>
                                      </p:tavLst>
                                    </p:anim>
                                    <p:anim calcmode="lin" valueType="num">
                                      <p:cBhvr>
                                        <p:cTn id="256" dur="500" fill="hold"/>
                                        <p:tgtEl>
                                          <p:spTgt spid="219"/>
                                        </p:tgtEl>
                                        <p:attrNameLst>
                                          <p:attrName>ppt_y</p:attrName>
                                        </p:attrNameLst>
                                      </p:cBhvr>
                                      <p:tavLst>
                                        <p:tav tm="0">
                                          <p:val>
                                            <p:strVal val="#ppt_y+.1"/>
                                          </p:val>
                                        </p:tav>
                                        <p:tav tm="100000">
                                          <p:val>
                                            <p:strVal val="#ppt_y"/>
                                          </p:val>
                                        </p:tav>
                                      </p:tavLst>
                                    </p:anim>
                                  </p:childTnLst>
                                </p:cTn>
                              </p:par>
                              <p:par>
                                <p:cTn id="257" presetID="31" presetClass="entr" presetSubtype="0" fill="hold" nodeType="withEffect">
                                  <p:stCondLst>
                                    <p:cond delay="1250"/>
                                  </p:stCondLst>
                                  <p:childTnLst>
                                    <p:set>
                                      <p:cBhvr>
                                        <p:cTn id="258" dur="1" fill="hold">
                                          <p:stCondLst>
                                            <p:cond delay="0"/>
                                          </p:stCondLst>
                                        </p:cTn>
                                        <p:tgtEl>
                                          <p:spTgt spid="147"/>
                                        </p:tgtEl>
                                        <p:attrNameLst>
                                          <p:attrName>style.visibility</p:attrName>
                                        </p:attrNameLst>
                                      </p:cBhvr>
                                      <p:to>
                                        <p:strVal val="visible"/>
                                      </p:to>
                                    </p:set>
                                    <p:anim calcmode="lin" valueType="num">
                                      <p:cBhvr>
                                        <p:cTn id="259" dur="500" fill="hold"/>
                                        <p:tgtEl>
                                          <p:spTgt spid="147"/>
                                        </p:tgtEl>
                                        <p:attrNameLst>
                                          <p:attrName>ppt_w</p:attrName>
                                        </p:attrNameLst>
                                      </p:cBhvr>
                                      <p:tavLst>
                                        <p:tav tm="0">
                                          <p:val>
                                            <p:fltVal val="0"/>
                                          </p:val>
                                        </p:tav>
                                        <p:tav tm="100000">
                                          <p:val>
                                            <p:strVal val="#ppt_w"/>
                                          </p:val>
                                        </p:tav>
                                      </p:tavLst>
                                    </p:anim>
                                    <p:anim calcmode="lin" valueType="num">
                                      <p:cBhvr>
                                        <p:cTn id="260" dur="500" fill="hold"/>
                                        <p:tgtEl>
                                          <p:spTgt spid="147"/>
                                        </p:tgtEl>
                                        <p:attrNameLst>
                                          <p:attrName>ppt_h</p:attrName>
                                        </p:attrNameLst>
                                      </p:cBhvr>
                                      <p:tavLst>
                                        <p:tav tm="0">
                                          <p:val>
                                            <p:fltVal val="0"/>
                                          </p:val>
                                        </p:tav>
                                        <p:tav tm="100000">
                                          <p:val>
                                            <p:strVal val="#ppt_h"/>
                                          </p:val>
                                        </p:tav>
                                      </p:tavLst>
                                    </p:anim>
                                    <p:anim calcmode="lin" valueType="num">
                                      <p:cBhvr>
                                        <p:cTn id="261" dur="500" fill="hold"/>
                                        <p:tgtEl>
                                          <p:spTgt spid="147"/>
                                        </p:tgtEl>
                                        <p:attrNameLst>
                                          <p:attrName>style.rotation</p:attrName>
                                        </p:attrNameLst>
                                      </p:cBhvr>
                                      <p:tavLst>
                                        <p:tav tm="0">
                                          <p:val>
                                            <p:fltVal val="90"/>
                                          </p:val>
                                        </p:tav>
                                        <p:tav tm="100000">
                                          <p:val>
                                            <p:fltVal val="0"/>
                                          </p:val>
                                        </p:tav>
                                      </p:tavLst>
                                    </p:anim>
                                    <p:animEffect transition="in" filter="fade">
                                      <p:cBhvr>
                                        <p:cTn id="262" dur="500"/>
                                        <p:tgtEl>
                                          <p:spTgt spid="147"/>
                                        </p:tgtEl>
                                      </p:cBhvr>
                                    </p:animEffect>
                                  </p:childTnLst>
                                </p:cTn>
                              </p:par>
                            </p:childTnLst>
                          </p:cTn>
                        </p:par>
                      </p:childTnLst>
                    </p:cTn>
                  </p:par>
                  <p:par>
                    <p:cTn id="263" fill="hold">
                      <p:stCondLst>
                        <p:cond delay="indefinite"/>
                      </p:stCondLst>
                      <p:childTnLst>
                        <p:par>
                          <p:cTn id="264" fill="hold">
                            <p:stCondLst>
                              <p:cond delay="0"/>
                            </p:stCondLst>
                            <p:childTnLst>
                              <p:par>
                                <p:cTn id="265" presetID="42" presetClass="entr" presetSubtype="0" fill="hold" grpId="0" nodeType="clickEffect">
                                  <p:stCondLst>
                                    <p:cond delay="0"/>
                                  </p:stCondLst>
                                  <p:childTnLst>
                                    <p:set>
                                      <p:cBhvr>
                                        <p:cTn id="266" dur="1" fill="hold">
                                          <p:stCondLst>
                                            <p:cond delay="0"/>
                                          </p:stCondLst>
                                        </p:cTn>
                                        <p:tgtEl>
                                          <p:spTgt spid="227"/>
                                        </p:tgtEl>
                                        <p:attrNameLst>
                                          <p:attrName>style.visibility</p:attrName>
                                        </p:attrNameLst>
                                      </p:cBhvr>
                                      <p:to>
                                        <p:strVal val="visible"/>
                                      </p:to>
                                    </p:set>
                                    <p:animEffect transition="in" filter="fade">
                                      <p:cBhvr>
                                        <p:cTn id="267" dur="500"/>
                                        <p:tgtEl>
                                          <p:spTgt spid="227"/>
                                        </p:tgtEl>
                                      </p:cBhvr>
                                    </p:animEffect>
                                    <p:anim calcmode="lin" valueType="num">
                                      <p:cBhvr>
                                        <p:cTn id="268" dur="500" fill="hold"/>
                                        <p:tgtEl>
                                          <p:spTgt spid="227"/>
                                        </p:tgtEl>
                                        <p:attrNameLst>
                                          <p:attrName>ppt_x</p:attrName>
                                        </p:attrNameLst>
                                      </p:cBhvr>
                                      <p:tavLst>
                                        <p:tav tm="0">
                                          <p:val>
                                            <p:strVal val="#ppt_x"/>
                                          </p:val>
                                        </p:tav>
                                        <p:tav tm="100000">
                                          <p:val>
                                            <p:strVal val="#ppt_x"/>
                                          </p:val>
                                        </p:tav>
                                      </p:tavLst>
                                    </p:anim>
                                    <p:anim calcmode="lin" valueType="num">
                                      <p:cBhvr>
                                        <p:cTn id="269" dur="500" fill="hold"/>
                                        <p:tgtEl>
                                          <p:spTgt spid="227"/>
                                        </p:tgtEl>
                                        <p:attrNameLst>
                                          <p:attrName>ppt_y</p:attrName>
                                        </p:attrNameLst>
                                      </p:cBhvr>
                                      <p:tavLst>
                                        <p:tav tm="0">
                                          <p:val>
                                            <p:strVal val="#ppt_y+.1"/>
                                          </p:val>
                                        </p:tav>
                                        <p:tav tm="100000">
                                          <p:val>
                                            <p:strVal val="#ppt_y"/>
                                          </p:val>
                                        </p:tav>
                                      </p:tavLst>
                                    </p:anim>
                                  </p:childTnLst>
                                </p:cTn>
                              </p:par>
                              <p:par>
                                <p:cTn id="270" presetID="42" presetClass="entr" presetSubtype="0" fill="hold" nodeType="withEffect">
                                  <p:stCondLst>
                                    <p:cond delay="750"/>
                                  </p:stCondLst>
                                  <p:childTnLst>
                                    <p:set>
                                      <p:cBhvr>
                                        <p:cTn id="271" dur="1" fill="hold">
                                          <p:stCondLst>
                                            <p:cond delay="0"/>
                                          </p:stCondLst>
                                        </p:cTn>
                                        <p:tgtEl>
                                          <p:spTgt spid="223"/>
                                        </p:tgtEl>
                                        <p:attrNameLst>
                                          <p:attrName>style.visibility</p:attrName>
                                        </p:attrNameLst>
                                      </p:cBhvr>
                                      <p:to>
                                        <p:strVal val="visible"/>
                                      </p:to>
                                    </p:set>
                                    <p:animEffect transition="in" filter="fade">
                                      <p:cBhvr>
                                        <p:cTn id="272" dur="500"/>
                                        <p:tgtEl>
                                          <p:spTgt spid="223"/>
                                        </p:tgtEl>
                                      </p:cBhvr>
                                    </p:animEffect>
                                    <p:anim calcmode="lin" valueType="num">
                                      <p:cBhvr>
                                        <p:cTn id="273" dur="500" fill="hold"/>
                                        <p:tgtEl>
                                          <p:spTgt spid="223"/>
                                        </p:tgtEl>
                                        <p:attrNameLst>
                                          <p:attrName>ppt_x</p:attrName>
                                        </p:attrNameLst>
                                      </p:cBhvr>
                                      <p:tavLst>
                                        <p:tav tm="0">
                                          <p:val>
                                            <p:strVal val="#ppt_x"/>
                                          </p:val>
                                        </p:tav>
                                        <p:tav tm="100000">
                                          <p:val>
                                            <p:strVal val="#ppt_x"/>
                                          </p:val>
                                        </p:tav>
                                      </p:tavLst>
                                    </p:anim>
                                    <p:anim calcmode="lin" valueType="num">
                                      <p:cBhvr>
                                        <p:cTn id="274" dur="500" fill="hold"/>
                                        <p:tgtEl>
                                          <p:spTgt spid="223"/>
                                        </p:tgtEl>
                                        <p:attrNameLst>
                                          <p:attrName>ppt_y</p:attrName>
                                        </p:attrNameLst>
                                      </p:cBhvr>
                                      <p:tavLst>
                                        <p:tav tm="0">
                                          <p:val>
                                            <p:strVal val="#ppt_y+.1"/>
                                          </p:val>
                                        </p:tav>
                                        <p:tav tm="100000">
                                          <p:val>
                                            <p:strVal val="#ppt_y"/>
                                          </p:val>
                                        </p:tav>
                                      </p:tavLst>
                                    </p:anim>
                                  </p:childTnLst>
                                </p:cTn>
                              </p:par>
                              <p:par>
                                <p:cTn id="275" presetID="42" presetClass="entr" presetSubtype="0" fill="hold" nodeType="withEffect">
                                  <p:stCondLst>
                                    <p:cond delay="1250"/>
                                  </p:stCondLst>
                                  <p:childTnLst>
                                    <p:set>
                                      <p:cBhvr>
                                        <p:cTn id="276" dur="1" fill="hold">
                                          <p:stCondLst>
                                            <p:cond delay="0"/>
                                          </p:stCondLst>
                                        </p:cTn>
                                        <p:tgtEl>
                                          <p:spTgt spid="228"/>
                                        </p:tgtEl>
                                        <p:attrNameLst>
                                          <p:attrName>style.visibility</p:attrName>
                                        </p:attrNameLst>
                                      </p:cBhvr>
                                      <p:to>
                                        <p:strVal val="visible"/>
                                      </p:to>
                                    </p:set>
                                    <p:animEffect transition="in" filter="fade">
                                      <p:cBhvr>
                                        <p:cTn id="277" dur="500"/>
                                        <p:tgtEl>
                                          <p:spTgt spid="228"/>
                                        </p:tgtEl>
                                      </p:cBhvr>
                                    </p:animEffect>
                                    <p:anim calcmode="lin" valueType="num">
                                      <p:cBhvr>
                                        <p:cTn id="278" dur="500" fill="hold"/>
                                        <p:tgtEl>
                                          <p:spTgt spid="228"/>
                                        </p:tgtEl>
                                        <p:attrNameLst>
                                          <p:attrName>ppt_x</p:attrName>
                                        </p:attrNameLst>
                                      </p:cBhvr>
                                      <p:tavLst>
                                        <p:tav tm="0">
                                          <p:val>
                                            <p:strVal val="#ppt_x"/>
                                          </p:val>
                                        </p:tav>
                                        <p:tav tm="100000">
                                          <p:val>
                                            <p:strVal val="#ppt_x"/>
                                          </p:val>
                                        </p:tav>
                                      </p:tavLst>
                                    </p:anim>
                                    <p:anim calcmode="lin" valueType="num">
                                      <p:cBhvr>
                                        <p:cTn id="279" dur="500" fill="hold"/>
                                        <p:tgtEl>
                                          <p:spTgt spid="228"/>
                                        </p:tgtEl>
                                        <p:attrNameLst>
                                          <p:attrName>ppt_y</p:attrName>
                                        </p:attrNameLst>
                                      </p:cBhvr>
                                      <p:tavLst>
                                        <p:tav tm="0">
                                          <p:val>
                                            <p:strVal val="#ppt_y+.1"/>
                                          </p:val>
                                        </p:tav>
                                        <p:tav tm="100000">
                                          <p:val>
                                            <p:strVal val="#ppt_y"/>
                                          </p:val>
                                        </p:tav>
                                      </p:tavLst>
                                    </p:anim>
                                  </p:childTnLst>
                                </p:cTn>
                              </p:par>
                              <p:par>
                                <p:cTn id="280" presetID="42" presetClass="entr" presetSubtype="0" fill="hold" grpId="0" nodeType="withEffect">
                                  <p:stCondLst>
                                    <p:cond delay="1250"/>
                                  </p:stCondLst>
                                  <p:childTnLst>
                                    <p:set>
                                      <p:cBhvr>
                                        <p:cTn id="281" dur="1" fill="hold">
                                          <p:stCondLst>
                                            <p:cond delay="0"/>
                                          </p:stCondLst>
                                        </p:cTn>
                                        <p:tgtEl>
                                          <p:spTgt spid="231"/>
                                        </p:tgtEl>
                                        <p:attrNameLst>
                                          <p:attrName>style.visibility</p:attrName>
                                        </p:attrNameLst>
                                      </p:cBhvr>
                                      <p:to>
                                        <p:strVal val="visible"/>
                                      </p:to>
                                    </p:set>
                                    <p:animEffect transition="in" filter="fade">
                                      <p:cBhvr>
                                        <p:cTn id="282" dur="500"/>
                                        <p:tgtEl>
                                          <p:spTgt spid="231"/>
                                        </p:tgtEl>
                                      </p:cBhvr>
                                    </p:animEffect>
                                    <p:anim calcmode="lin" valueType="num">
                                      <p:cBhvr>
                                        <p:cTn id="283" dur="500" fill="hold"/>
                                        <p:tgtEl>
                                          <p:spTgt spid="231"/>
                                        </p:tgtEl>
                                        <p:attrNameLst>
                                          <p:attrName>ppt_x</p:attrName>
                                        </p:attrNameLst>
                                      </p:cBhvr>
                                      <p:tavLst>
                                        <p:tav tm="0">
                                          <p:val>
                                            <p:strVal val="#ppt_x"/>
                                          </p:val>
                                        </p:tav>
                                        <p:tav tm="100000">
                                          <p:val>
                                            <p:strVal val="#ppt_x"/>
                                          </p:val>
                                        </p:tav>
                                      </p:tavLst>
                                    </p:anim>
                                    <p:anim calcmode="lin" valueType="num">
                                      <p:cBhvr>
                                        <p:cTn id="284" dur="500" fill="hold"/>
                                        <p:tgtEl>
                                          <p:spTgt spid="231"/>
                                        </p:tgtEl>
                                        <p:attrNameLst>
                                          <p:attrName>ppt_y</p:attrName>
                                        </p:attrNameLst>
                                      </p:cBhvr>
                                      <p:tavLst>
                                        <p:tav tm="0">
                                          <p:val>
                                            <p:strVal val="#ppt_y+.1"/>
                                          </p:val>
                                        </p:tav>
                                        <p:tav tm="100000">
                                          <p:val>
                                            <p:strVal val="#ppt_y"/>
                                          </p:val>
                                        </p:tav>
                                      </p:tavLst>
                                    </p:anim>
                                  </p:childTnLst>
                                </p:cTn>
                              </p:par>
                              <p:par>
                                <p:cTn id="285" presetID="31" presetClass="entr" presetSubtype="0" fill="hold" nodeType="withEffect">
                                  <p:stCondLst>
                                    <p:cond delay="1250"/>
                                  </p:stCondLst>
                                  <p:childTnLst>
                                    <p:set>
                                      <p:cBhvr>
                                        <p:cTn id="286" dur="1" fill="hold">
                                          <p:stCondLst>
                                            <p:cond delay="0"/>
                                          </p:stCondLst>
                                        </p:cTn>
                                        <p:tgtEl>
                                          <p:spTgt spid="232"/>
                                        </p:tgtEl>
                                        <p:attrNameLst>
                                          <p:attrName>style.visibility</p:attrName>
                                        </p:attrNameLst>
                                      </p:cBhvr>
                                      <p:to>
                                        <p:strVal val="visible"/>
                                      </p:to>
                                    </p:set>
                                    <p:anim calcmode="lin" valueType="num">
                                      <p:cBhvr>
                                        <p:cTn id="287" dur="500" fill="hold"/>
                                        <p:tgtEl>
                                          <p:spTgt spid="232"/>
                                        </p:tgtEl>
                                        <p:attrNameLst>
                                          <p:attrName>ppt_w</p:attrName>
                                        </p:attrNameLst>
                                      </p:cBhvr>
                                      <p:tavLst>
                                        <p:tav tm="0">
                                          <p:val>
                                            <p:fltVal val="0"/>
                                          </p:val>
                                        </p:tav>
                                        <p:tav tm="100000">
                                          <p:val>
                                            <p:strVal val="#ppt_w"/>
                                          </p:val>
                                        </p:tav>
                                      </p:tavLst>
                                    </p:anim>
                                    <p:anim calcmode="lin" valueType="num">
                                      <p:cBhvr>
                                        <p:cTn id="288" dur="500" fill="hold"/>
                                        <p:tgtEl>
                                          <p:spTgt spid="232"/>
                                        </p:tgtEl>
                                        <p:attrNameLst>
                                          <p:attrName>ppt_h</p:attrName>
                                        </p:attrNameLst>
                                      </p:cBhvr>
                                      <p:tavLst>
                                        <p:tav tm="0">
                                          <p:val>
                                            <p:fltVal val="0"/>
                                          </p:val>
                                        </p:tav>
                                        <p:tav tm="100000">
                                          <p:val>
                                            <p:strVal val="#ppt_h"/>
                                          </p:val>
                                        </p:tav>
                                      </p:tavLst>
                                    </p:anim>
                                    <p:anim calcmode="lin" valueType="num">
                                      <p:cBhvr>
                                        <p:cTn id="289" dur="500" fill="hold"/>
                                        <p:tgtEl>
                                          <p:spTgt spid="232"/>
                                        </p:tgtEl>
                                        <p:attrNameLst>
                                          <p:attrName>style.rotation</p:attrName>
                                        </p:attrNameLst>
                                      </p:cBhvr>
                                      <p:tavLst>
                                        <p:tav tm="0">
                                          <p:val>
                                            <p:fltVal val="90"/>
                                          </p:val>
                                        </p:tav>
                                        <p:tav tm="100000">
                                          <p:val>
                                            <p:fltVal val="0"/>
                                          </p:val>
                                        </p:tav>
                                      </p:tavLst>
                                    </p:anim>
                                    <p:animEffect transition="in" filter="fade">
                                      <p:cBhvr>
                                        <p:cTn id="290" dur="500"/>
                                        <p:tgtEl>
                                          <p:spTgt spid="232"/>
                                        </p:tgtEl>
                                      </p:cBhvr>
                                    </p:animEffect>
                                  </p:childTnLst>
                                </p:cTn>
                              </p:par>
                            </p:childTnLst>
                          </p:cTn>
                        </p:par>
                      </p:childTnLst>
                    </p:cTn>
                  </p:par>
                  <p:par>
                    <p:cTn id="291" fill="hold">
                      <p:stCondLst>
                        <p:cond delay="indefinite"/>
                      </p:stCondLst>
                      <p:childTnLst>
                        <p:par>
                          <p:cTn id="292" fill="hold">
                            <p:stCondLst>
                              <p:cond delay="0"/>
                            </p:stCondLst>
                            <p:childTnLst>
                              <p:par>
                                <p:cTn id="293" presetID="42" presetClass="entr" presetSubtype="0" fill="hold" grpId="0" nodeType="clickEffect">
                                  <p:stCondLst>
                                    <p:cond delay="0"/>
                                  </p:stCondLst>
                                  <p:childTnLst>
                                    <p:set>
                                      <p:cBhvr>
                                        <p:cTn id="294" dur="1" fill="hold">
                                          <p:stCondLst>
                                            <p:cond delay="0"/>
                                          </p:stCondLst>
                                        </p:cTn>
                                        <p:tgtEl>
                                          <p:spTgt spid="143"/>
                                        </p:tgtEl>
                                        <p:attrNameLst>
                                          <p:attrName>style.visibility</p:attrName>
                                        </p:attrNameLst>
                                      </p:cBhvr>
                                      <p:to>
                                        <p:strVal val="visible"/>
                                      </p:to>
                                    </p:set>
                                    <p:animEffect transition="in" filter="fade">
                                      <p:cBhvr>
                                        <p:cTn id="295" dur="1000"/>
                                        <p:tgtEl>
                                          <p:spTgt spid="143"/>
                                        </p:tgtEl>
                                      </p:cBhvr>
                                    </p:animEffect>
                                    <p:anim calcmode="lin" valueType="num">
                                      <p:cBhvr>
                                        <p:cTn id="296" dur="1000" fill="hold"/>
                                        <p:tgtEl>
                                          <p:spTgt spid="143"/>
                                        </p:tgtEl>
                                        <p:attrNameLst>
                                          <p:attrName>ppt_x</p:attrName>
                                        </p:attrNameLst>
                                      </p:cBhvr>
                                      <p:tavLst>
                                        <p:tav tm="0">
                                          <p:val>
                                            <p:strVal val="#ppt_x"/>
                                          </p:val>
                                        </p:tav>
                                        <p:tav tm="100000">
                                          <p:val>
                                            <p:strVal val="#ppt_x"/>
                                          </p:val>
                                        </p:tav>
                                      </p:tavLst>
                                    </p:anim>
                                    <p:anim calcmode="lin" valueType="num">
                                      <p:cBhvr>
                                        <p:cTn id="297"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298" fill="hold">
                      <p:stCondLst>
                        <p:cond delay="indefinite"/>
                      </p:stCondLst>
                      <p:childTnLst>
                        <p:par>
                          <p:cTn id="299" fill="hold">
                            <p:stCondLst>
                              <p:cond delay="0"/>
                            </p:stCondLst>
                            <p:childTnLst>
                              <p:par>
                                <p:cTn id="300" presetID="1" presetClass="entr" presetSubtype="0" fill="hold" grpId="0" nodeType="clickEffect">
                                  <p:stCondLst>
                                    <p:cond delay="0"/>
                                  </p:stCondLst>
                                  <p:childTnLst>
                                    <p:set>
                                      <p:cBhvr>
                                        <p:cTn id="301"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8" grpId="0" animBg="1"/>
      <p:bldP spid="110" grpId="0" animBg="1"/>
      <p:bldP spid="68" grpId="0"/>
      <p:bldP spid="70" grpId="0"/>
      <p:bldP spid="72" grpId="0"/>
      <p:bldP spid="126" grpId="0" animBg="1"/>
      <p:bldP spid="133" grpId="0"/>
      <p:bldP spid="139" grpId="0" animBg="1"/>
      <p:bldP spid="141" grpId="0"/>
      <p:bldP spid="146" grpId="0"/>
      <p:bldP spid="148" grpId="0"/>
      <p:bldP spid="149" grpId="0"/>
      <p:bldP spid="167" grpId="0" animBg="1"/>
      <p:bldP spid="171" grpId="0"/>
      <p:bldP spid="191" grpId="0" animBg="1"/>
      <p:bldP spid="195" grpId="0"/>
      <p:bldP spid="203" grpId="0" animBg="1"/>
      <p:bldP spid="207" grpId="0"/>
      <p:bldP spid="215" grpId="0" animBg="1"/>
      <p:bldP spid="219" grpId="0"/>
      <p:bldP spid="227" grpId="0" animBg="1"/>
      <p:bldP spid="231" grpId="0"/>
      <p:bldP spid="142" grpId="0"/>
      <p:bldGraphic spid="14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5C2B-128F-4957-BF30-414A2381933C}"/>
              </a:ext>
            </a:extLst>
          </p:cNvPr>
          <p:cNvSpPr>
            <a:spLocks noGrp="1"/>
          </p:cNvSpPr>
          <p:nvPr>
            <p:ph type="title"/>
          </p:nvPr>
        </p:nvSpPr>
        <p:spPr>
          <a:xfrm>
            <a:off x="1097280" y="286604"/>
            <a:ext cx="10058400" cy="1097580"/>
          </a:xfrm>
        </p:spPr>
        <p:txBody>
          <a:bodyPr/>
          <a:lstStyle/>
          <a:p>
            <a:r>
              <a:rPr lang="en-IN" dirty="0"/>
              <a:t>How KWRIS  support Departments?</a:t>
            </a:r>
            <a:endParaRPr lang="en-US" dirty="0"/>
          </a:p>
        </p:txBody>
      </p:sp>
      <p:sp>
        <p:nvSpPr>
          <p:cNvPr id="3" name="Content Placeholder 2">
            <a:extLst>
              <a:ext uri="{FF2B5EF4-FFF2-40B4-BE49-F238E27FC236}">
                <a16:creationId xmlns:a16="http://schemas.microsoft.com/office/drawing/2014/main" id="{2FA43A11-B593-44D8-914F-D560642A0914}"/>
              </a:ext>
            </a:extLst>
          </p:cNvPr>
          <p:cNvSpPr>
            <a:spLocks noGrp="1"/>
          </p:cNvSpPr>
          <p:nvPr>
            <p:ph idx="1"/>
          </p:nvPr>
        </p:nvSpPr>
        <p:spPr>
          <a:xfrm>
            <a:off x="1097280" y="2024311"/>
            <a:ext cx="10058400" cy="3760891"/>
          </a:xfrm>
        </p:spPr>
        <p:txBody>
          <a:bodyPr>
            <a:normAutofit/>
          </a:bodyPr>
          <a:lstStyle/>
          <a:p>
            <a:pPr>
              <a:buFont typeface="Wingdings" panose="05000000000000000000" pitchFamily="2" charset="2"/>
              <a:buChar char="v"/>
            </a:pPr>
            <a:r>
              <a:rPr lang="en-IN" dirty="0"/>
              <a:t> </a:t>
            </a:r>
            <a:r>
              <a:rPr lang="en-IN" sz="2200" dirty="0"/>
              <a:t>Planning and investigation of major and medium irrigation projects</a:t>
            </a:r>
          </a:p>
          <a:p>
            <a:pPr>
              <a:buFont typeface="Wingdings" panose="05000000000000000000" pitchFamily="2" charset="2"/>
              <a:buChar char="v"/>
            </a:pPr>
            <a:r>
              <a:rPr lang="en-IN" sz="2200" dirty="0"/>
              <a:t> Quick Information regarding Inter-state water observations and analysis</a:t>
            </a:r>
          </a:p>
          <a:p>
            <a:pPr>
              <a:buFont typeface="Wingdings" panose="05000000000000000000" pitchFamily="2" charset="2"/>
              <a:buChar char="v"/>
            </a:pPr>
            <a:r>
              <a:rPr lang="en-IN" sz="2200" dirty="0"/>
              <a:t> Data bank of all hydrological data of the State and providing information regarding completed, ongoing and proposed irrigation projects of the State</a:t>
            </a:r>
          </a:p>
          <a:p>
            <a:pPr>
              <a:buFont typeface="Wingdings" panose="05000000000000000000" pitchFamily="2" charset="2"/>
              <a:buChar char="v"/>
            </a:pPr>
            <a:r>
              <a:rPr lang="en-IN" sz="2200" dirty="0"/>
              <a:t> Preparing catchment area maps, digital maps of all hydro meteorological stations of the State (Consolidate different finished and ongoing project outputs  at one place  e.g. Hydrology Project Phase I, II and III)</a:t>
            </a:r>
          </a:p>
        </p:txBody>
      </p:sp>
    </p:spTree>
    <p:extLst>
      <p:ext uri="{BB962C8B-B14F-4D97-AF65-F5344CB8AC3E}">
        <p14:creationId xmlns:p14="http://schemas.microsoft.com/office/powerpoint/2010/main" val="4140410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5C2B-128F-4957-BF30-414A2381933C}"/>
              </a:ext>
            </a:extLst>
          </p:cNvPr>
          <p:cNvSpPr>
            <a:spLocks noGrp="1"/>
          </p:cNvSpPr>
          <p:nvPr>
            <p:ph type="title"/>
          </p:nvPr>
        </p:nvSpPr>
        <p:spPr>
          <a:xfrm>
            <a:off x="1097280" y="286603"/>
            <a:ext cx="10058400" cy="1189859"/>
          </a:xfrm>
        </p:spPr>
        <p:txBody>
          <a:bodyPr/>
          <a:lstStyle/>
          <a:p>
            <a:r>
              <a:rPr lang="en-IN" dirty="0"/>
              <a:t>How KWRIS support Departments?</a:t>
            </a:r>
            <a:endParaRPr lang="en-US" dirty="0"/>
          </a:p>
        </p:txBody>
      </p:sp>
      <p:sp>
        <p:nvSpPr>
          <p:cNvPr id="3" name="Content Placeholder 2">
            <a:extLst>
              <a:ext uri="{FF2B5EF4-FFF2-40B4-BE49-F238E27FC236}">
                <a16:creationId xmlns:a16="http://schemas.microsoft.com/office/drawing/2014/main" id="{2FA43A11-B593-44D8-914F-D560642A0914}"/>
              </a:ext>
            </a:extLst>
          </p:cNvPr>
          <p:cNvSpPr>
            <a:spLocks noGrp="1"/>
          </p:cNvSpPr>
          <p:nvPr>
            <p:ph idx="1"/>
          </p:nvPr>
        </p:nvSpPr>
        <p:spPr/>
        <p:txBody>
          <a:bodyPr>
            <a:normAutofit fontScale="70000" lnSpcReduction="20000"/>
          </a:bodyPr>
          <a:lstStyle/>
          <a:p>
            <a:pPr>
              <a:buFont typeface="Wingdings" panose="05000000000000000000" pitchFamily="2" charset="2"/>
              <a:buChar char="v"/>
            </a:pPr>
            <a:r>
              <a:rPr lang="en-IN" sz="2800" dirty="0"/>
              <a:t> Command area maps of completed, ongoing and proposed irrigation projects</a:t>
            </a:r>
          </a:p>
          <a:p>
            <a:pPr>
              <a:buFont typeface="Wingdings" panose="05000000000000000000" pitchFamily="2" charset="2"/>
              <a:buChar char="v"/>
            </a:pPr>
            <a:r>
              <a:rPr lang="en-IN" sz="2800" dirty="0"/>
              <a:t> Support CADA activities and Water User Cooperative Societies</a:t>
            </a:r>
          </a:p>
          <a:p>
            <a:pPr>
              <a:buFont typeface="Wingdings" panose="05000000000000000000" pitchFamily="2" charset="2"/>
              <a:buChar char="v"/>
            </a:pPr>
            <a:r>
              <a:rPr lang="en-IN" sz="2800" dirty="0"/>
              <a:t> Support NIGAM’s  canal automation “Online Water Delivery, Planning, Monitoring and Decision Support System for Canal Operation”, water delivery schedules, actual delivery and deviations using SMS and web-based software</a:t>
            </a:r>
          </a:p>
          <a:p>
            <a:pPr>
              <a:buFont typeface="Wingdings" panose="05000000000000000000" pitchFamily="2" charset="2"/>
              <a:buChar char="v"/>
            </a:pPr>
            <a:r>
              <a:rPr lang="en-IN" sz="2800" dirty="0"/>
              <a:t> Assessment of groundwater resources in the State, periodic monitoring of groundwater level in the State, monitoring of groundwater quality,  selection of sites and construction of artificial recharge structures, support regulation of groundwater resources in a systematic and scientific manner </a:t>
            </a:r>
            <a:endParaRPr lang="en-US" sz="2800" dirty="0"/>
          </a:p>
        </p:txBody>
      </p:sp>
    </p:spTree>
    <p:extLst>
      <p:ext uri="{BB962C8B-B14F-4D97-AF65-F5344CB8AC3E}">
        <p14:creationId xmlns:p14="http://schemas.microsoft.com/office/powerpoint/2010/main" val="20145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5C2B-128F-4957-BF30-414A2381933C}"/>
              </a:ext>
            </a:extLst>
          </p:cNvPr>
          <p:cNvSpPr>
            <a:spLocks noGrp="1"/>
          </p:cNvSpPr>
          <p:nvPr>
            <p:ph type="title"/>
          </p:nvPr>
        </p:nvSpPr>
        <p:spPr>
          <a:xfrm>
            <a:off x="1097280" y="286603"/>
            <a:ext cx="10058400" cy="1047247"/>
          </a:xfrm>
        </p:spPr>
        <p:txBody>
          <a:bodyPr/>
          <a:lstStyle/>
          <a:p>
            <a:r>
              <a:rPr lang="en-IN" dirty="0"/>
              <a:t>How KWRIS  support Departments?</a:t>
            </a:r>
            <a:endParaRPr lang="en-US" dirty="0"/>
          </a:p>
        </p:txBody>
      </p:sp>
      <p:sp>
        <p:nvSpPr>
          <p:cNvPr id="3" name="Content Placeholder 2">
            <a:extLst>
              <a:ext uri="{FF2B5EF4-FFF2-40B4-BE49-F238E27FC236}">
                <a16:creationId xmlns:a16="http://schemas.microsoft.com/office/drawing/2014/main" id="{2FA43A11-B593-44D8-914F-D560642A0914}"/>
              </a:ext>
            </a:extLst>
          </p:cNvPr>
          <p:cNvSpPr>
            <a:spLocks noGrp="1"/>
          </p:cNvSpPr>
          <p:nvPr>
            <p:ph idx="1"/>
          </p:nvPr>
        </p:nvSpPr>
        <p:spPr/>
        <p:txBody>
          <a:bodyPr>
            <a:normAutofit/>
          </a:bodyPr>
          <a:lstStyle/>
          <a:p>
            <a:pPr>
              <a:buFont typeface="Wingdings" panose="05000000000000000000" pitchFamily="2" charset="2"/>
              <a:buChar char="v"/>
            </a:pPr>
            <a:r>
              <a:rPr lang="en-IN" dirty="0"/>
              <a:t> Line departments, zilla panchayats and other government institutions, universities and colleges, non govt. organizations, public sector and private sector institutions</a:t>
            </a:r>
          </a:p>
          <a:p>
            <a:pPr>
              <a:buFont typeface="Wingdings" panose="05000000000000000000" pitchFamily="2" charset="2"/>
              <a:buChar char="v"/>
            </a:pPr>
            <a:r>
              <a:rPr lang="en-IN" dirty="0"/>
              <a:t> Carrying out customized projects and by providing consultancy services and raw data / processed products</a:t>
            </a:r>
          </a:p>
          <a:p>
            <a:pPr>
              <a:buFont typeface="Wingdings" panose="05000000000000000000" pitchFamily="2" charset="2"/>
              <a:buChar char="v"/>
            </a:pPr>
            <a:r>
              <a:rPr lang="en-IN" dirty="0"/>
              <a:t> Satellite data base maps, thematic maps, action plans, attribute data, and geo-data bases.</a:t>
            </a:r>
          </a:p>
          <a:p>
            <a:pPr>
              <a:buFont typeface="Wingdings" panose="05000000000000000000" pitchFamily="2" charset="2"/>
              <a:buChar char="v"/>
            </a:pPr>
            <a:r>
              <a:rPr lang="en-IN" dirty="0"/>
              <a:t> Classification, tabulation, analysis and presentation of data on various socio-economic aspects of the State and Centrally sponsored programmes and dissemination of information </a:t>
            </a:r>
            <a:r>
              <a:rPr lang="en-IN" dirty="0" err="1"/>
              <a:t>e.g</a:t>
            </a:r>
            <a:r>
              <a:rPr lang="en-IN" dirty="0"/>
              <a:t> DES data and Agriculture Crop Survey data</a:t>
            </a:r>
          </a:p>
        </p:txBody>
      </p:sp>
    </p:spTree>
    <p:extLst>
      <p:ext uri="{BB962C8B-B14F-4D97-AF65-F5344CB8AC3E}">
        <p14:creationId xmlns:p14="http://schemas.microsoft.com/office/powerpoint/2010/main" val="1073983591"/>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644</TotalTime>
  <Words>1518</Words>
  <Application>Microsoft Office PowerPoint</Application>
  <PresentationFormat>Widescreen</PresentationFormat>
  <Paragraphs>246</Paragraphs>
  <Slides>52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BradleyHandITC</vt:lpstr>
      <vt:lpstr>Calibri</vt:lpstr>
      <vt:lpstr>Candara</vt:lpstr>
      <vt:lpstr>Sagona Book</vt:lpstr>
      <vt:lpstr>Sagona ExtraLight</vt:lpstr>
      <vt:lpstr>Times New Roman</vt:lpstr>
      <vt:lpstr>Tw Cen MT</vt:lpstr>
      <vt:lpstr>Wingdings</vt:lpstr>
      <vt:lpstr>RetrospectVTI</vt:lpstr>
      <vt:lpstr>Karnataka Water Resources Information System  (KWRIS) </vt:lpstr>
      <vt:lpstr>NEED FOR KWRIS</vt:lpstr>
      <vt:lpstr>KWRIS ROADMAP</vt:lpstr>
      <vt:lpstr>KWRIS  Phase - 1</vt:lpstr>
      <vt:lpstr>Phase - 1</vt:lpstr>
      <vt:lpstr>PowerPoint Presentation</vt:lpstr>
      <vt:lpstr>How KWRIS  support Departments?</vt:lpstr>
      <vt:lpstr>How KWRIS support Departments?</vt:lpstr>
      <vt:lpstr>How KWRIS  support Departments?</vt:lpstr>
      <vt:lpstr>How KWRIS  support Departments?</vt:lpstr>
      <vt:lpstr>KWRIS  achievements</vt:lpstr>
      <vt:lpstr>KWRIS  achievements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KWRIS LIVE DEMO</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Karnataka Water Resources Information System  (KWRIS)</dc:title>
  <dc:creator>Sashi Sashi</dc:creator>
  <cp:lastModifiedBy>n sashi</cp:lastModifiedBy>
  <cp:revision>19</cp:revision>
  <dcterms:created xsi:type="dcterms:W3CDTF">2021-11-05T10:57:44Z</dcterms:created>
  <dcterms:modified xsi:type="dcterms:W3CDTF">2022-06-17T18:30:16Z</dcterms:modified>
</cp:coreProperties>
</file>